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2"/>
  </p:notesMasterIdLst>
  <p:sldIdLst>
    <p:sldId id="257" r:id="rId6"/>
    <p:sldId id="276" r:id="rId7"/>
    <p:sldId id="260" r:id="rId8"/>
    <p:sldId id="264" r:id="rId9"/>
    <p:sldId id="280" r:id="rId10"/>
    <p:sldId id="281" r:id="rId11"/>
    <p:sldId id="261" r:id="rId12"/>
    <p:sldId id="279" r:id="rId13"/>
    <p:sldId id="272" r:id="rId14"/>
    <p:sldId id="273" r:id="rId15"/>
    <p:sldId id="268" r:id="rId16"/>
    <p:sldId id="267" r:id="rId17"/>
    <p:sldId id="271" r:id="rId18"/>
    <p:sldId id="269" r:id="rId19"/>
    <p:sldId id="278" r:id="rId20"/>
    <p:sldId id="263" r:id="rId2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0052"/>
    <a:srgbClr val="C40075"/>
    <a:srgbClr val="513B57"/>
    <a:srgbClr val="2B4351"/>
    <a:srgbClr val="CC8004"/>
    <a:srgbClr val="F37021"/>
    <a:srgbClr val="A74233"/>
    <a:srgbClr val="5A6870"/>
    <a:srgbClr val="279DD9"/>
    <a:srgbClr val="006E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71" autoAdjust="0"/>
  </p:normalViewPr>
  <p:slideViewPr>
    <p:cSldViewPr>
      <p:cViewPr varScale="1">
        <p:scale>
          <a:sx n="82" d="100"/>
          <a:sy n="82" d="100"/>
        </p:scale>
        <p:origin x="820" y="56"/>
      </p:cViewPr>
      <p:guideLst>
        <p:guide orient="horz" pos="1620"/>
        <p:guide pos="2880"/>
      </p:guideLst>
    </p:cSldViewPr>
  </p:slideViewPr>
  <p:notesTextViewPr>
    <p:cViewPr>
      <p:scale>
        <a:sx n="1" d="1"/>
        <a:sy n="1" d="1"/>
      </p:scale>
      <p:origin x="0" y="-28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_rels/data2.xml.rels><?xml version="1.0" encoding="UTF-8" standalone="yes"?>
<Relationships xmlns="http://schemas.openxmlformats.org/package/2006/relationships"><Relationship Id="rId1" Type="http://schemas.openxmlformats.org/officeDocument/2006/relationships/slide" Target="../slides/slide16.xml"/></Relationships>
</file>

<file path=ppt/diagrams/_rels/drawing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1EF5FF-14F5-4468-9ACA-CE403675537C}" type="doc">
      <dgm:prSet loTypeId="urn:microsoft.com/office/officeart/2008/layout/PictureAccentList" loCatId="list" qsTypeId="urn:microsoft.com/office/officeart/2005/8/quickstyle/simple1" qsCatId="simple" csTypeId="urn:microsoft.com/office/officeart/2005/8/colors/accent6_1" csCatId="accent6" phldr="1"/>
      <dgm:spPr/>
      <dgm:t>
        <a:bodyPr/>
        <a:lstStyle/>
        <a:p>
          <a:endParaRPr lang="en-CA"/>
        </a:p>
      </dgm:t>
    </dgm:pt>
    <dgm:pt modelId="{DE9DACA5-74A1-4F56-9305-5866F40C7408}">
      <dgm:prSet phldrT="[Text]" custT="1"/>
      <dgm:spPr>
        <a:ln>
          <a:solidFill>
            <a:srgbClr val="A88000"/>
          </a:solidFill>
        </a:ln>
      </dgm:spPr>
      <dgm:t>
        <a:bodyPr/>
        <a:lstStyle/>
        <a:p>
          <a:r>
            <a:rPr lang="en-US" sz="1400" dirty="0" smtClean="0">
              <a:solidFill>
                <a:srgbClr val="0070C0"/>
              </a:solidFill>
            </a:rPr>
            <a:t>Collecting and harmonizing data from various sources</a:t>
          </a:r>
          <a:endParaRPr lang="en-CA" sz="1400" dirty="0">
            <a:solidFill>
              <a:srgbClr val="0070C0"/>
            </a:solidFill>
          </a:endParaRPr>
        </a:p>
      </dgm:t>
    </dgm:pt>
    <dgm:pt modelId="{07EBD9EE-8F1F-4AC5-9679-24F1727B70CF}" type="parTrans" cxnId="{D388BF6F-9269-489E-928D-72EA0C571CA7}">
      <dgm:prSet/>
      <dgm:spPr/>
      <dgm:t>
        <a:bodyPr/>
        <a:lstStyle/>
        <a:p>
          <a:endParaRPr lang="en-CA">
            <a:solidFill>
              <a:srgbClr val="0070C0"/>
            </a:solidFill>
          </a:endParaRPr>
        </a:p>
      </dgm:t>
    </dgm:pt>
    <dgm:pt modelId="{9DEDCD24-633A-4B2F-AC85-31F781270051}" type="sibTrans" cxnId="{D388BF6F-9269-489E-928D-72EA0C571CA7}">
      <dgm:prSet/>
      <dgm:spPr/>
      <dgm:t>
        <a:bodyPr/>
        <a:lstStyle/>
        <a:p>
          <a:endParaRPr lang="en-CA">
            <a:solidFill>
              <a:srgbClr val="0070C0"/>
            </a:solidFill>
          </a:endParaRPr>
        </a:p>
      </dgm:t>
    </dgm:pt>
    <dgm:pt modelId="{4979E27D-E068-48FF-B478-E0AB99EA5C37}">
      <dgm:prSet phldrT="[Text]" custT="1"/>
      <dgm:spPr>
        <a:ln>
          <a:solidFill>
            <a:srgbClr val="A88000"/>
          </a:solidFill>
        </a:ln>
      </dgm:spPr>
      <dgm:t>
        <a:bodyPr/>
        <a:lstStyle/>
        <a:p>
          <a:r>
            <a:rPr lang="en-US" sz="1400" dirty="0" smtClean="0">
              <a:solidFill>
                <a:srgbClr val="0070C0"/>
              </a:solidFill>
            </a:rPr>
            <a:t>Used standard reference tables and taxonomies , so as to have holistic data depository within the Organization	</a:t>
          </a:r>
          <a:endParaRPr lang="en-CA" sz="1400" dirty="0">
            <a:solidFill>
              <a:srgbClr val="0070C0"/>
            </a:solidFill>
          </a:endParaRPr>
        </a:p>
      </dgm:t>
    </dgm:pt>
    <dgm:pt modelId="{32A7A8C0-E08E-44CC-A77E-235E2C5FB70C}" type="parTrans" cxnId="{6198796A-9809-4326-8149-326B633CD203}">
      <dgm:prSet/>
      <dgm:spPr/>
      <dgm:t>
        <a:bodyPr/>
        <a:lstStyle/>
        <a:p>
          <a:endParaRPr lang="en-CA">
            <a:solidFill>
              <a:srgbClr val="0070C0"/>
            </a:solidFill>
          </a:endParaRPr>
        </a:p>
      </dgm:t>
    </dgm:pt>
    <dgm:pt modelId="{6607B3AC-EA37-4D24-8DB9-1D91AE52862B}" type="sibTrans" cxnId="{6198796A-9809-4326-8149-326B633CD203}">
      <dgm:prSet/>
      <dgm:spPr/>
      <dgm:t>
        <a:bodyPr/>
        <a:lstStyle/>
        <a:p>
          <a:endParaRPr lang="en-CA">
            <a:solidFill>
              <a:srgbClr val="0070C0"/>
            </a:solidFill>
          </a:endParaRPr>
        </a:p>
      </dgm:t>
    </dgm:pt>
    <dgm:pt modelId="{FE19423A-952D-4904-BA5B-A1B20240A1B6}">
      <dgm:prSet phldrT="[Text]" custT="1"/>
      <dgm:spPr>
        <a:ln>
          <a:solidFill>
            <a:srgbClr val="A88000"/>
          </a:solidFill>
        </a:ln>
      </dgm:spPr>
      <dgm:t>
        <a:bodyPr/>
        <a:lstStyle/>
        <a:p>
          <a:r>
            <a:rPr lang="en-US" sz="1400" dirty="0" smtClean="0">
              <a:solidFill>
                <a:srgbClr val="0070C0"/>
              </a:solidFill>
            </a:rPr>
            <a:t>Depository data: Covers operational, financial and economical data to meet Member States and ICAO strategic objectives</a:t>
          </a:r>
          <a:endParaRPr lang="en-CA" sz="1400" dirty="0">
            <a:solidFill>
              <a:srgbClr val="0070C0"/>
            </a:solidFill>
          </a:endParaRPr>
        </a:p>
      </dgm:t>
    </dgm:pt>
    <dgm:pt modelId="{BB132D45-E3FA-4CBC-9409-690E5FA57E5A}" type="parTrans" cxnId="{3F1791C9-41FA-4EFC-A1C4-0805A0A26D18}">
      <dgm:prSet/>
      <dgm:spPr/>
      <dgm:t>
        <a:bodyPr/>
        <a:lstStyle/>
        <a:p>
          <a:endParaRPr lang="en-CA">
            <a:solidFill>
              <a:srgbClr val="0070C0"/>
            </a:solidFill>
          </a:endParaRPr>
        </a:p>
      </dgm:t>
    </dgm:pt>
    <dgm:pt modelId="{29D83D75-7E8B-486C-B7E6-C6CF0BCE080C}" type="sibTrans" cxnId="{3F1791C9-41FA-4EFC-A1C4-0805A0A26D18}">
      <dgm:prSet/>
      <dgm:spPr/>
      <dgm:t>
        <a:bodyPr/>
        <a:lstStyle/>
        <a:p>
          <a:endParaRPr lang="en-CA">
            <a:solidFill>
              <a:srgbClr val="0070C0"/>
            </a:solidFill>
          </a:endParaRPr>
        </a:p>
      </dgm:t>
    </dgm:pt>
    <dgm:pt modelId="{0468D241-836D-453F-80D5-CD2ADD8B4CC5}">
      <dgm:prSet custT="1"/>
      <dgm:spPr>
        <a:solidFill>
          <a:srgbClr val="FDCAFE"/>
        </a:solidFill>
        <a:ln>
          <a:solidFill>
            <a:srgbClr val="A88000"/>
          </a:solidFill>
        </a:ln>
      </dgm:spPr>
      <dgm:t>
        <a:bodyPr/>
        <a:lstStyle/>
        <a:p>
          <a:r>
            <a:rPr lang="en-US" sz="1400" dirty="0" smtClean="0">
              <a:solidFill>
                <a:srgbClr val="0070C0"/>
              </a:solidFill>
            </a:rPr>
            <a:t>Integrated approach of combining diverse data within one database has increased the effectiveness of the data usage</a:t>
          </a:r>
          <a:endParaRPr lang="en-CA" sz="1400" dirty="0">
            <a:solidFill>
              <a:srgbClr val="0070C0"/>
            </a:solidFill>
          </a:endParaRPr>
        </a:p>
      </dgm:t>
    </dgm:pt>
    <dgm:pt modelId="{DC21E37D-CE28-42FB-9C9A-D13075156639}" type="parTrans" cxnId="{7FBFC7EC-14D2-48BA-8B7A-F488C51777FC}">
      <dgm:prSet/>
      <dgm:spPr/>
      <dgm:t>
        <a:bodyPr/>
        <a:lstStyle/>
        <a:p>
          <a:endParaRPr lang="en-CA">
            <a:solidFill>
              <a:srgbClr val="0070C0"/>
            </a:solidFill>
          </a:endParaRPr>
        </a:p>
      </dgm:t>
    </dgm:pt>
    <dgm:pt modelId="{5B09F87E-E9A0-4BED-8A0A-1A3ECA629EAA}" type="sibTrans" cxnId="{7FBFC7EC-14D2-48BA-8B7A-F488C51777FC}">
      <dgm:prSet/>
      <dgm:spPr/>
      <dgm:t>
        <a:bodyPr/>
        <a:lstStyle/>
        <a:p>
          <a:endParaRPr lang="en-CA">
            <a:solidFill>
              <a:srgbClr val="0070C0"/>
            </a:solidFill>
          </a:endParaRPr>
        </a:p>
      </dgm:t>
    </dgm:pt>
    <dgm:pt modelId="{AFBE4870-4E1A-4CE8-9386-DF8824541671}">
      <dgm:prSet phldrT="[Text]"/>
      <dgm:spPr>
        <a:ln>
          <a:solidFill>
            <a:srgbClr val="A88000"/>
          </a:solidFill>
        </a:ln>
      </dgm:spPr>
      <dgm:t>
        <a:bodyPr vert="horz" anchor="ctr" anchorCtr="1"/>
        <a:lstStyle/>
        <a:p>
          <a:r>
            <a:rPr lang="en-US" dirty="0" smtClean="0">
              <a:solidFill>
                <a:srgbClr val="0070C0"/>
              </a:solidFill>
            </a:rPr>
            <a:t>Achievements </a:t>
          </a:r>
        </a:p>
        <a:p>
          <a:r>
            <a:rPr lang="en-US" dirty="0" smtClean="0">
              <a:solidFill>
                <a:srgbClr val="0070C0"/>
              </a:solidFill>
            </a:rPr>
            <a:t>EDM Group</a:t>
          </a:r>
          <a:endParaRPr lang="en-CA" dirty="0">
            <a:solidFill>
              <a:srgbClr val="0070C0"/>
            </a:solidFill>
          </a:endParaRPr>
        </a:p>
      </dgm:t>
    </dgm:pt>
    <dgm:pt modelId="{B317188E-B549-4B6D-A8CD-ACE1BBAA5037}" type="sibTrans" cxnId="{64943B73-E821-4943-9144-FD2C1E9234E3}">
      <dgm:prSet/>
      <dgm:spPr/>
      <dgm:t>
        <a:bodyPr/>
        <a:lstStyle/>
        <a:p>
          <a:endParaRPr lang="en-CA">
            <a:solidFill>
              <a:srgbClr val="0070C0"/>
            </a:solidFill>
          </a:endParaRPr>
        </a:p>
      </dgm:t>
    </dgm:pt>
    <dgm:pt modelId="{F057A3B1-BD98-4AFE-9532-241C03154CE5}" type="parTrans" cxnId="{64943B73-E821-4943-9144-FD2C1E9234E3}">
      <dgm:prSet/>
      <dgm:spPr/>
      <dgm:t>
        <a:bodyPr/>
        <a:lstStyle/>
        <a:p>
          <a:endParaRPr lang="en-CA">
            <a:solidFill>
              <a:srgbClr val="0070C0"/>
            </a:solidFill>
          </a:endParaRPr>
        </a:p>
      </dgm:t>
    </dgm:pt>
    <dgm:pt modelId="{E25FD527-10E1-45BA-80C8-CEAF4551B2CA}">
      <dgm:prSet custT="1"/>
      <dgm:spPr>
        <a:solidFill>
          <a:schemeClr val="bg1"/>
        </a:solidFill>
        <a:ln>
          <a:solidFill>
            <a:srgbClr val="A88000"/>
          </a:solidFill>
        </a:ln>
      </dgm:spPr>
      <dgm:t>
        <a:bodyPr/>
        <a:lstStyle/>
        <a:p>
          <a:r>
            <a:rPr lang="en-CA" sz="1400" dirty="0" smtClean="0">
              <a:solidFill>
                <a:srgbClr val="0070C0"/>
              </a:solidFill>
            </a:rPr>
            <a:t>Generates design of added value analytics using the integrated and harmonized data, which will meet the needs of Member States and other stakeholders</a:t>
          </a:r>
          <a:endParaRPr lang="en-CA" sz="1400" dirty="0">
            <a:solidFill>
              <a:srgbClr val="0070C0"/>
            </a:solidFill>
          </a:endParaRPr>
        </a:p>
      </dgm:t>
    </dgm:pt>
    <dgm:pt modelId="{B7DD63E1-20D6-4656-8F28-B3ED2A672338}" type="parTrans" cxnId="{0B51E52A-D2B7-4326-A5EB-4FA5B4E3AC65}">
      <dgm:prSet/>
      <dgm:spPr/>
      <dgm:t>
        <a:bodyPr/>
        <a:lstStyle/>
        <a:p>
          <a:endParaRPr lang="en-CA"/>
        </a:p>
      </dgm:t>
    </dgm:pt>
    <dgm:pt modelId="{6EC6F396-2532-4D62-B94B-D1C9E30220A7}" type="sibTrans" cxnId="{0B51E52A-D2B7-4326-A5EB-4FA5B4E3AC65}">
      <dgm:prSet/>
      <dgm:spPr/>
      <dgm:t>
        <a:bodyPr/>
        <a:lstStyle/>
        <a:p>
          <a:endParaRPr lang="en-CA"/>
        </a:p>
      </dgm:t>
    </dgm:pt>
    <dgm:pt modelId="{49CF4E24-2E9B-4FE5-83F9-60F215EDBB8C}" type="pres">
      <dgm:prSet presAssocID="{011EF5FF-14F5-4468-9ACA-CE403675537C}" presName="layout" presStyleCnt="0">
        <dgm:presLayoutVars>
          <dgm:chMax/>
          <dgm:chPref/>
          <dgm:dir/>
          <dgm:animOne val="branch"/>
          <dgm:animLvl val="lvl"/>
          <dgm:resizeHandles/>
        </dgm:presLayoutVars>
      </dgm:prSet>
      <dgm:spPr/>
      <dgm:t>
        <a:bodyPr/>
        <a:lstStyle/>
        <a:p>
          <a:endParaRPr lang="en-CA"/>
        </a:p>
      </dgm:t>
    </dgm:pt>
    <dgm:pt modelId="{6222E79D-BD14-4D51-8C2E-4E29B8833F93}" type="pres">
      <dgm:prSet presAssocID="{AFBE4870-4E1A-4CE8-9386-DF8824541671}" presName="root" presStyleCnt="0">
        <dgm:presLayoutVars>
          <dgm:chMax/>
          <dgm:chPref val="4"/>
        </dgm:presLayoutVars>
      </dgm:prSet>
      <dgm:spPr/>
    </dgm:pt>
    <dgm:pt modelId="{628B7DFD-10E4-4580-AA7F-735C19F10974}" type="pres">
      <dgm:prSet presAssocID="{AFBE4870-4E1A-4CE8-9386-DF8824541671}" presName="rootComposite" presStyleCnt="0">
        <dgm:presLayoutVars/>
      </dgm:prSet>
      <dgm:spPr/>
    </dgm:pt>
    <dgm:pt modelId="{E2FA2DDC-B7AA-491B-913C-A20FC7042F1A}" type="pres">
      <dgm:prSet presAssocID="{AFBE4870-4E1A-4CE8-9386-DF8824541671}" presName="rootText" presStyleLbl="node0" presStyleIdx="0" presStyleCnt="1">
        <dgm:presLayoutVars>
          <dgm:chMax/>
          <dgm:chPref val="4"/>
        </dgm:presLayoutVars>
      </dgm:prSet>
      <dgm:spPr/>
      <dgm:t>
        <a:bodyPr/>
        <a:lstStyle/>
        <a:p>
          <a:endParaRPr lang="en-CA"/>
        </a:p>
      </dgm:t>
    </dgm:pt>
    <dgm:pt modelId="{D76265B4-F403-4847-8A53-47D5DC75330A}" type="pres">
      <dgm:prSet presAssocID="{AFBE4870-4E1A-4CE8-9386-DF8824541671}" presName="childShape" presStyleCnt="0">
        <dgm:presLayoutVars>
          <dgm:chMax val="0"/>
          <dgm:chPref val="0"/>
        </dgm:presLayoutVars>
      </dgm:prSet>
      <dgm:spPr/>
    </dgm:pt>
    <dgm:pt modelId="{89C4CA6E-935A-4DB6-B9F6-C2516D7DDCFF}" type="pres">
      <dgm:prSet presAssocID="{DE9DACA5-74A1-4F56-9305-5866F40C7408}" presName="childComposite" presStyleCnt="0">
        <dgm:presLayoutVars>
          <dgm:chMax val="0"/>
          <dgm:chPref val="0"/>
        </dgm:presLayoutVars>
      </dgm:prSet>
      <dgm:spPr/>
    </dgm:pt>
    <dgm:pt modelId="{C9185B90-587B-4519-8737-C005397A6F81}" type="pres">
      <dgm:prSet presAssocID="{DE9DACA5-74A1-4F56-9305-5866F40C7408}" presName="Image" presStyleLbl="nod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solidFill>
            <a:srgbClr val="A88000"/>
          </a:solidFill>
        </a:ln>
      </dgm:spPr>
      <dgm:t>
        <a:bodyPr/>
        <a:lstStyle/>
        <a:p>
          <a:endParaRPr lang="en-CA"/>
        </a:p>
      </dgm:t>
    </dgm:pt>
    <dgm:pt modelId="{01AB8281-CCA2-4DDC-AB5F-4E48A05C45F4}" type="pres">
      <dgm:prSet presAssocID="{DE9DACA5-74A1-4F56-9305-5866F40C7408}" presName="childText" presStyleLbl="lnNode1" presStyleIdx="0" presStyleCnt="5">
        <dgm:presLayoutVars>
          <dgm:chMax val="0"/>
          <dgm:chPref val="0"/>
          <dgm:bulletEnabled val="1"/>
        </dgm:presLayoutVars>
      </dgm:prSet>
      <dgm:spPr/>
      <dgm:t>
        <a:bodyPr/>
        <a:lstStyle/>
        <a:p>
          <a:endParaRPr lang="en-CA"/>
        </a:p>
      </dgm:t>
    </dgm:pt>
    <dgm:pt modelId="{0305739D-48F7-498A-8375-EF3FDEB5BC0F}" type="pres">
      <dgm:prSet presAssocID="{4979E27D-E068-48FF-B478-E0AB99EA5C37}" presName="childComposite" presStyleCnt="0">
        <dgm:presLayoutVars>
          <dgm:chMax val="0"/>
          <dgm:chPref val="0"/>
        </dgm:presLayoutVars>
      </dgm:prSet>
      <dgm:spPr/>
    </dgm:pt>
    <dgm:pt modelId="{A1451833-E932-4CD2-B062-FE425CF29B00}" type="pres">
      <dgm:prSet presAssocID="{4979E27D-E068-48FF-B478-E0AB99EA5C37}" presName="Image" presStyleLbl="node1" presStyleIdx="1"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solidFill>
            <a:srgbClr val="A88000"/>
          </a:solidFill>
        </a:ln>
      </dgm:spPr>
      <dgm:t>
        <a:bodyPr/>
        <a:lstStyle/>
        <a:p>
          <a:endParaRPr lang="en-US"/>
        </a:p>
      </dgm:t>
    </dgm:pt>
    <dgm:pt modelId="{C248DF12-6C1B-4966-9F18-D95F01E75E9C}" type="pres">
      <dgm:prSet presAssocID="{4979E27D-E068-48FF-B478-E0AB99EA5C37}" presName="childText" presStyleLbl="lnNode1" presStyleIdx="1" presStyleCnt="5">
        <dgm:presLayoutVars>
          <dgm:chMax val="0"/>
          <dgm:chPref val="0"/>
          <dgm:bulletEnabled val="1"/>
        </dgm:presLayoutVars>
      </dgm:prSet>
      <dgm:spPr/>
      <dgm:t>
        <a:bodyPr/>
        <a:lstStyle/>
        <a:p>
          <a:endParaRPr lang="en-CA"/>
        </a:p>
      </dgm:t>
    </dgm:pt>
    <dgm:pt modelId="{3FDA910B-0BE1-4A99-9BD7-7783CBF9342C}" type="pres">
      <dgm:prSet presAssocID="{FE19423A-952D-4904-BA5B-A1B20240A1B6}" presName="childComposite" presStyleCnt="0">
        <dgm:presLayoutVars>
          <dgm:chMax val="0"/>
          <dgm:chPref val="0"/>
        </dgm:presLayoutVars>
      </dgm:prSet>
      <dgm:spPr/>
    </dgm:pt>
    <dgm:pt modelId="{D2FA1C30-82AA-4884-9E46-C0E709230BFE}" type="pres">
      <dgm:prSet presAssocID="{FE19423A-952D-4904-BA5B-A1B20240A1B6}" presName="Image" presStyleLbl="node1" presStyleIdx="2"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solidFill>
            <a:srgbClr val="A88000"/>
          </a:solidFill>
        </a:ln>
      </dgm:spPr>
      <dgm:t>
        <a:bodyPr/>
        <a:lstStyle/>
        <a:p>
          <a:endParaRPr lang="en-US"/>
        </a:p>
      </dgm:t>
    </dgm:pt>
    <dgm:pt modelId="{E386CFC6-89C1-41B7-9798-39F9F6A1020E}" type="pres">
      <dgm:prSet presAssocID="{FE19423A-952D-4904-BA5B-A1B20240A1B6}" presName="childText" presStyleLbl="lnNode1" presStyleIdx="2" presStyleCnt="5">
        <dgm:presLayoutVars>
          <dgm:chMax val="0"/>
          <dgm:chPref val="0"/>
          <dgm:bulletEnabled val="1"/>
        </dgm:presLayoutVars>
      </dgm:prSet>
      <dgm:spPr/>
      <dgm:t>
        <a:bodyPr/>
        <a:lstStyle/>
        <a:p>
          <a:endParaRPr lang="en-CA"/>
        </a:p>
      </dgm:t>
    </dgm:pt>
    <dgm:pt modelId="{03AD7ECB-0D1A-4414-8920-A65B96853D7E}" type="pres">
      <dgm:prSet presAssocID="{0468D241-836D-453F-80D5-CD2ADD8B4CC5}" presName="childComposite" presStyleCnt="0">
        <dgm:presLayoutVars>
          <dgm:chMax val="0"/>
          <dgm:chPref val="0"/>
        </dgm:presLayoutVars>
      </dgm:prSet>
      <dgm:spPr/>
    </dgm:pt>
    <dgm:pt modelId="{77747E89-38FB-4A77-88FC-9C24BEC78674}" type="pres">
      <dgm:prSet presAssocID="{0468D241-836D-453F-80D5-CD2ADD8B4CC5}" presName="Image" presStyleLbl="node1" presStyleIdx="3"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solidFill>
            <a:srgbClr val="A88000"/>
          </a:solidFill>
        </a:ln>
      </dgm:spPr>
      <dgm:t>
        <a:bodyPr/>
        <a:lstStyle/>
        <a:p>
          <a:endParaRPr lang="en-US"/>
        </a:p>
      </dgm:t>
    </dgm:pt>
    <dgm:pt modelId="{FDCB2F4F-DF73-468C-9860-92447A995AF1}" type="pres">
      <dgm:prSet presAssocID="{0468D241-836D-453F-80D5-CD2ADD8B4CC5}" presName="childText" presStyleLbl="lnNode1" presStyleIdx="3" presStyleCnt="5">
        <dgm:presLayoutVars>
          <dgm:chMax val="0"/>
          <dgm:chPref val="0"/>
          <dgm:bulletEnabled val="1"/>
        </dgm:presLayoutVars>
      </dgm:prSet>
      <dgm:spPr/>
      <dgm:t>
        <a:bodyPr/>
        <a:lstStyle/>
        <a:p>
          <a:endParaRPr lang="en-CA"/>
        </a:p>
      </dgm:t>
    </dgm:pt>
    <dgm:pt modelId="{289610B9-FB65-4AA3-8F06-FB5CF126EFD7}" type="pres">
      <dgm:prSet presAssocID="{E25FD527-10E1-45BA-80C8-CEAF4551B2CA}" presName="childComposite" presStyleCnt="0">
        <dgm:presLayoutVars>
          <dgm:chMax val="0"/>
          <dgm:chPref val="0"/>
        </dgm:presLayoutVars>
      </dgm:prSet>
      <dgm:spPr/>
    </dgm:pt>
    <dgm:pt modelId="{5C660354-BF49-4A29-B0F5-6584E2FF7673}" type="pres">
      <dgm:prSet presAssocID="{E25FD527-10E1-45BA-80C8-CEAF4551B2CA}" presName="Image" presStyleLbl="node1" presStyleIdx="4" presStyleCnt="5"/>
      <dgm:spPr>
        <a:blipFill rotWithShape="1">
          <a:blip xmlns:r="http://schemas.openxmlformats.org/officeDocument/2006/relationships" r:embed="rId2"/>
          <a:stretch>
            <a:fillRect/>
          </a:stretch>
        </a:blipFill>
        <a:ln>
          <a:solidFill>
            <a:srgbClr val="A88000"/>
          </a:solidFill>
        </a:ln>
      </dgm:spPr>
      <dgm:t>
        <a:bodyPr/>
        <a:lstStyle/>
        <a:p>
          <a:endParaRPr lang="en-CA"/>
        </a:p>
      </dgm:t>
    </dgm:pt>
    <dgm:pt modelId="{367460E5-5D2F-460F-98DD-E205AE70C8FC}" type="pres">
      <dgm:prSet presAssocID="{E25FD527-10E1-45BA-80C8-CEAF4551B2CA}" presName="childText" presStyleLbl="lnNode1" presStyleIdx="4" presStyleCnt="5">
        <dgm:presLayoutVars>
          <dgm:chMax val="0"/>
          <dgm:chPref val="0"/>
          <dgm:bulletEnabled val="1"/>
        </dgm:presLayoutVars>
      </dgm:prSet>
      <dgm:spPr/>
      <dgm:t>
        <a:bodyPr/>
        <a:lstStyle/>
        <a:p>
          <a:endParaRPr lang="en-CA"/>
        </a:p>
      </dgm:t>
    </dgm:pt>
  </dgm:ptLst>
  <dgm:cxnLst>
    <dgm:cxn modelId="{64943B73-E821-4943-9144-FD2C1E9234E3}" srcId="{011EF5FF-14F5-4468-9ACA-CE403675537C}" destId="{AFBE4870-4E1A-4CE8-9386-DF8824541671}" srcOrd="0" destOrd="0" parTransId="{F057A3B1-BD98-4AFE-9532-241C03154CE5}" sibTransId="{B317188E-B549-4B6D-A8CD-ACE1BBAA5037}"/>
    <dgm:cxn modelId="{D388BF6F-9269-489E-928D-72EA0C571CA7}" srcId="{AFBE4870-4E1A-4CE8-9386-DF8824541671}" destId="{DE9DACA5-74A1-4F56-9305-5866F40C7408}" srcOrd="0" destOrd="0" parTransId="{07EBD9EE-8F1F-4AC5-9679-24F1727B70CF}" sibTransId="{9DEDCD24-633A-4B2F-AC85-31F781270051}"/>
    <dgm:cxn modelId="{22D761AA-DC22-483A-8A31-114CC4D543B6}" type="presOf" srcId="{011EF5FF-14F5-4468-9ACA-CE403675537C}" destId="{49CF4E24-2E9B-4FE5-83F9-60F215EDBB8C}" srcOrd="0" destOrd="0" presId="urn:microsoft.com/office/officeart/2008/layout/PictureAccentList"/>
    <dgm:cxn modelId="{3F1791C9-41FA-4EFC-A1C4-0805A0A26D18}" srcId="{AFBE4870-4E1A-4CE8-9386-DF8824541671}" destId="{FE19423A-952D-4904-BA5B-A1B20240A1B6}" srcOrd="2" destOrd="0" parTransId="{BB132D45-E3FA-4CBC-9409-690E5FA57E5A}" sibTransId="{29D83D75-7E8B-486C-B7E6-C6CF0BCE080C}"/>
    <dgm:cxn modelId="{1CEBC9D9-1F20-41D7-B361-AA6B2A08FFEA}" type="presOf" srcId="{4979E27D-E068-48FF-B478-E0AB99EA5C37}" destId="{C248DF12-6C1B-4966-9F18-D95F01E75E9C}" srcOrd="0" destOrd="0" presId="urn:microsoft.com/office/officeart/2008/layout/PictureAccentList"/>
    <dgm:cxn modelId="{71391558-8A8B-4425-A645-B423E904AA70}" type="presOf" srcId="{FE19423A-952D-4904-BA5B-A1B20240A1B6}" destId="{E386CFC6-89C1-41B7-9798-39F9F6A1020E}" srcOrd="0" destOrd="0" presId="urn:microsoft.com/office/officeart/2008/layout/PictureAccentList"/>
    <dgm:cxn modelId="{7FBFC7EC-14D2-48BA-8B7A-F488C51777FC}" srcId="{AFBE4870-4E1A-4CE8-9386-DF8824541671}" destId="{0468D241-836D-453F-80D5-CD2ADD8B4CC5}" srcOrd="3" destOrd="0" parTransId="{DC21E37D-CE28-42FB-9C9A-D13075156639}" sibTransId="{5B09F87E-E9A0-4BED-8A0A-1A3ECA629EAA}"/>
    <dgm:cxn modelId="{69F9B4DF-3A09-4E90-86E3-9678A3FC2DCA}" type="presOf" srcId="{DE9DACA5-74A1-4F56-9305-5866F40C7408}" destId="{01AB8281-CCA2-4DDC-AB5F-4E48A05C45F4}" srcOrd="0" destOrd="0" presId="urn:microsoft.com/office/officeart/2008/layout/PictureAccentList"/>
    <dgm:cxn modelId="{8E805AB4-4D7E-4C37-8386-4533810E455F}" type="presOf" srcId="{AFBE4870-4E1A-4CE8-9386-DF8824541671}" destId="{E2FA2DDC-B7AA-491B-913C-A20FC7042F1A}" srcOrd="0" destOrd="0" presId="urn:microsoft.com/office/officeart/2008/layout/PictureAccentList"/>
    <dgm:cxn modelId="{AD0FB620-821D-4D16-BDA8-F5CA43424203}" type="presOf" srcId="{0468D241-836D-453F-80D5-CD2ADD8B4CC5}" destId="{FDCB2F4F-DF73-468C-9860-92447A995AF1}" srcOrd="0" destOrd="0" presId="urn:microsoft.com/office/officeart/2008/layout/PictureAccentList"/>
    <dgm:cxn modelId="{C117DD9F-9399-47F7-876A-2B84D079376A}" type="presOf" srcId="{E25FD527-10E1-45BA-80C8-CEAF4551B2CA}" destId="{367460E5-5D2F-460F-98DD-E205AE70C8FC}" srcOrd="0" destOrd="0" presId="urn:microsoft.com/office/officeart/2008/layout/PictureAccentList"/>
    <dgm:cxn modelId="{0B51E52A-D2B7-4326-A5EB-4FA5B4E3AC65}" srcId="{AFBE4870-4E1A-4CE8-9386-DF8824541671}" destId="{E25FD527-10E1-45BA-80C8-CEAF4551B2CA}" srcOrd="4" destOrd="0" parTransId="{B7DD63E1-20D6-4656-8F28-B3ED2A672338}" sibTransId="{6EC6F396-2532-4D62-B94B-D1C9E30220A7}"/>
    <dgm:cxn modelId="{6198796A-9809-4326-8149-326B633CD203}" srcId="{AFBE4870-4E1A-4CE8-9386-DF8824541671}" destId="{4979E27D-E068-48FF-B478-E0AB99EA5C37}" srcOrd="1" destOrd="0" parTransId="{32A7A8C0-E08E-44CC-A77E-235E2C5FB70C}" sibTransId="{6607B3AC-EA37-4D24-8DB9-1D91AE52862B}"/>
    <dgm:cxn modelId="{D6C133DF-3DF6-4994-A024-FC18EC8A511C}" type="presParOf" srcId="{49CF4E24-2E9B-4FE5-83F9-60F215EDBB8C}" destId="{6222E79D-BD14-4D51-8C2E-4E29B8833F93}" srcOrd="0" destOrd="0" presId="urn:microsoft.com/office/officeart/2008/layout/PictureAccentList"/>
    <dgm:cxn modelId="{B3DB7F60-87D1-4E69-B18F-CBAD25D9E956}" type="presParOf" srcId="{6222E79D-BD14-4D51-8C2E-4E29B8833F93}" destId="{628B7DFD-10E4-4580-AA7F-735C19F10974}" srcOrd="0" destOrd="0" presId="urn:microsoft.com/office/officeart/2008/layout/PictureAccentList"/>
    <dgm:cxn modelId="{447EF716-E9CA-414A-A268-B612CF62ED9C}" type="presParOf" srcId="{628B7DFD-10E4-4580-AA7F-735C19F10974}" destId="{E2FA2DDC-B7AA-491B-913C-A20FC7042F1A}" srcOrd="0" destOrd="0" presId="urn:microsoft.com/office/officeart/2008/layout/PictureAccentList"/>
    <dgm:cxn modelId="{642ED248-0D84-41F7-AA77-2CEFD0C1C587}" type="presParOf" srcId="{6222E79D-BD14-4D51-8C2E-4E29B8833F93}" destId="{D76265B4-F403-4847-8A53-47D5DC75330A}" srcOrd="1" destOrd="0" presId="urn:microsoft.com/office/officeart/2008/layout/PictureAccentList"/>
    <dgm:cxn modelId="{B4674D12-2E96-4F35-B0EA-2BFB5B60C0C5}" type="presParOf" srcId="{D76265B4-F403-4847-8A53-47D5DC75330A}" destId="{89C4CA6E-935A-4DB6-B9F6-C2516D7DDCFF}" srcOrd="0" destOrd="0" presId="urn:microsoft.com/office/officeart/2008/layout/PictureAccentList"/>
    <dgm:cxn modelId="{5F946ACA-6B7A-4D76-903F-815BE8E2E04B}" type="presParOf" srcId="{89C4CA6E-935A-4DB6-B9F6-C2516D7DDCFF}" destId="{C9185B90-587B-4519-8737-C005397A6F81}" srcOrd="0" destOrd="0" presId="urn:microsoft.com/office/officeart/2008/layout/PictureAccentList"/>
    <dgm:cxn modelId="{FD92711D-F521-4D1C-97E7-5C9C86D4D73F}" type="presParOf" srcId="{89C4CA6E-935A-4DB6-B9F6-C2516D7DDCFF}" destId="{01AB8281-CCA2-4DDC-AB5F-4E48A05C45F4}" srcOrd="1" destOrd="0" presId="urn:microsoft.com/office/officeart/2008/layout/PictureAccentList"/>
    <dgm:cxn modelId="{73456BA5-D3FF-40D3-823F-437EE7D2864E}" type="presParOf" srcId="{D76265B4-F403-4847-8A53-47D5DC75330A}" destId="{0305739D-48F7-498A-8375-EF3FDEB5BC0F}" srcOrd="1" destOrd="0" presId="urn:microsoft.com/office/officeart/2008/layout/PictureAccentList"/>
    <dgm:cxn modelId="{F70A8E89-796C-4223-909A-2845442FAB18}" type="presParOf" srcId="{0305739D-48F7-498A-8375-EF3FDEB5BC0F}" destId="{A1451833-E932-4CD2-B062-FE425CF29B00}" srcOrd="0" destOrd="0" presId="urn:microsoft.com/office/officeart/2008/layout/PictureAccentList"/>
    <dgm:cxn modelId="{5947A785-9AEF-4196-9044-E1F3838051AA}" type="presParOf" srcId="{0305739D-48F7-498A-8375-EF3FDEB5BC0F}" destId="{C248DF12-6C1B-4966-9F18-D95F01E75E9C}" srcOrd="1" destOrd="0" presId="urn:microsoft.com/office/officeart/2008/layout/PictureAccentList"/>
    <dgm:cxn modelId="{182530E7-5945-4DD8-BA20-A75174E140E2}" type="presParOf" srcId="{D76265B4-F403-4847-8A53-47D5DC75330A}" destId="{3FDA910B-0BE1-4A99-9BD7-7783CBF9342C}" srcOrd="2" destOrd="0" presId="urn:microsoft.com/office/officeart/2008/layout/PictureAccentList"/>
    <dgm:cxn modelId="{680B98CB-C606-4B8E-BBEE-0554F8ECD351}" type="presParOf" srcId="{3FDA910B-0BE1-4A99-9BD7-7783CBF9342C}" destId="{D2FA1C30-82AA-4884-9E46-C0E709230BFE}" srcOrd="0" destOrd="0" presId="urn:microsoft.com/office/officeart/2008/layout/PictureAccentList"/>
    <dgm:cxn modelId="{19F949AF-F18A-41B6-82D6-DCB577B0490D}" type="presParOf" srcId="{3FDA910B-0BE1-4A99-9BD7-7783CBF9342C}" destId="{E386CFC6-89C1-41B7-9798-39F9F6A1020E}" srcOrd="1" destOrd="0" presId="urn:microsoft.com/office/officeart/2008/layout/PictureAccentList"/>
    <dgm:cxn modelId="{106B296E-278E-48D7-A446-07CB559D38EC}" type="presParOf" srcId="{D76265B4-F403-4847-8A53-47D5DC75330A}" destId="{03AD7ECB-0D1A-4414-8920-A65B96853D7E}" srcOrd="3" destOrd="0" presId="urn:microsoft.com/office/officeart/2008/layout/PictureAccentList"/>
    <dgm:cxn modelId="{B001921B-91C6-4F8D-9CB3-A086D880D2C8}" type="presParOf" srcId="{03AD7ECB-0D1A-4414-8920-A65B96853D7E}" destId="{77747E89-38FB-4A77-88FC-9C24BEC78674}" srcOrd="0" destOrd="0" presId="urn:microsoft.com/office/officeart/2008/layout/PictureAccentList"/>
    <dgm:cxn modelId="{F6473D29-C4C7-4793-A501-A1B2ABFF7B5D}" type="presParOf" srcId="{03AD7ECB-0D1A-4414-8920-A65B96853D7E}" destId="{FDCB2F4F-DF73-468C-9860-92447A995AF1}" srcOrd="1" destOrd="0" presId="urn:microsoft.com/office/officeart/2008/layout/PictureAccentList"/>
    <dgm:cxn modelId="{A0D29AE0-5246-43C7-9548-5218E6C62CF3}" type="presParOf" srcId="{D76265B4-F403-4847-8A53-47D5DC75330A}" destId="{289610B9-FB65-4AA3-8F06-FB5CF126EFD7}" srcOrd="4" destOrd="0" presId="urn:microsoft.com/office/officeart/2008/layout/PictureAccentList"/>
    <dgm:cxn modelId="{6D3B765C-B91D-4375-A7C6-BED32FD69EE6}" type="presParOf" srcId="{289610B9-FB65-4AA3-8F06-FB5CF126EFD7}" destId="{5C660354-BF49-4A29-B0F5-6584E2FF7673}" srcOrd="0" destOrd="0" presId="urn:microsoft.com/office/officeart/2008/layout/PictureAccentList"/>
    <dgm:cxn modelId="{5F58E56C-4D34-4B3C-B69D-51DB77494986}" type="presParOf" srcId="{289610B9-FB65-4AA3-8F06-FB5CF126EFD7}" destId="{367460E5-5D2F-460F-98DD-E205AE70C8FC}"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BDD527-C66A-4D00-B3FB-96284D268F40}" type="doc">
      <dgm:prSet loTypeId="urn:microsoft.com/office/officeart/2005/8/layout/venn1" loCatId="relationship" qsTypeId="urn:microsoft.com/office/officeart/2005/8/quickstyle/simple1" qsCatId="simple" csTypeId="urn:microsoft.com/office/officeart/2005/8/colors/accent6_1" csCatId="accent6" phldr="1"/>
      <dgm:spPr/>
      <dgm:t>
        <a:bodyPr/>
        <a:lstStyle/>
        <a:p>
          <a:endParaRPr lang="en-CA"/>
        </a:p>
      </dgm:t>
    </dgm:pt>
    <dgm:pt modelId="{3D97206F-ED9C-497C-8030-1FFBD54BBB45}">
      <dgm:prSet phldrT="[Text]" custT="1"/>
      <dgm:spPr>
        <a:ln>
          <a:solidFill>
            <a:srgbClr val="A88000"/>
          </a:solidFill>
        </a:ln>
      </dgm:spPr>
      <dgm:t>
        <a:bodyPr/>
        <a:lstStyle/>
        <a:p>
          <a:endParaRPr lang="en-US" sz="1200" b="1" dirty="0" smtClean="0">
            <a:solidFill>
              <a:schemeClr val="accent1">
                <a:lumMod val="75000"/>
              </a:schemeClr>
            </a:solidFill>
          </a:endParaRPr>
        </a:p>
        <a:p>
          <a:endParaRPr lang="en-US" sz="1200" b="1" dirty="0" smtClean="0">
            <a:solidFill>
              <a:schemeClr val="accent1">
                <a:lumMod val="75000"/>
              </a:schemeClr>
            </a:solidFill>
          </a:endParaRPr>
        </a:p>
        <a:p>
          <a:r>
            <a:rPr lang="en-US" sz="1200" b="1" dirty="0" smtClean="0">
              <a:solidFill>
                <a:schemeClr val="accent1">
                  <a:lumMod val="75000"/>
                </a:schemeClr>
              </a:solidFill>
            </a:rPr>
            <a:t>Detailed understanding of the datasets, Integral to work of Bureaus</a:t>
          </a:r>
          <a:endParaRPr lang="en-CA" sz="1200" b="1" dirty="0">
            <a:solidFill>
              <a:schemeClr val="accent1">
                <a:lumMod val="75000"/>
              </a:schemeClr>
            </a:solidFill>
          </a:endParaRPr>
        </a:p>
      </dgm:t>
    </dgm:pt>
    <dgm:pt modelId="{7B89F246-65F5-4C61-B7D0-E688E9649A05}" type="parTrans" cxnId="{D38E8446-F14D-4483-A672-4889E1D1A0C2}">
      <dgm:prSet/>
      <dgm:spPr/>
      <dgm:t>
        <a:bodyPr/>
        <a:lstStyle/>
        <a:p>
          <a:endParaRPr lang="en-CA" sz="1100">
            <a:solidFill>
              <a:srgbClr val="0070C0"/>
            </a:solidFill>
          </a:endParaRPr>
        </a:p>
      </dgm:t>
    </dgm:pt>
    <dgm:pt modelId="{785E07F1-D12F-4CB7-A97F-2C89A4B472F8}" type="sibTrans" cxnId="{D38E8446-F14D-4483-A672-4889E1D1A0C2}">
      <dgm:prSet/>
      <dgm:spPr/>
      <dgm:t>
        <a:bodyPr/>
        <a:lstStyle/>
        <a:p>
          <a:endParaRPr lang="en-CA" sz="1100">
            <a:solidFill>
              <a:srgbClr val="0070C0"/>
            </a:solidFill>
          </a:endParaRPr>
        </a:p>
      </dgm:t>
    </dgm:pt>
    <dgm:pt modelId="{32D6299C-CFA4-4191-83E2-CB402892DFC1}">
      <dgm:prSet phldrT="[Text]" custT="1"/>
      <dgm:spPr>
        <a:ln>
          <a:solidFill>
            <a:srgbClr val="A88000"/>
          </a:solidFill>
        </a:ln>
      </dgm:spPr>
      <dgm:t>
        <a:bodyPr/>
        <a:lstStyle/>
        <a:p>
          <a:r>
            <a:rPr lang="en-US" sz="1200" b="1" i="1" dirty="0" smtClean="0">
              <a:solidFill>
                <a:srgbClr val="0070C0"/>
              </a:solidFill>
              <a:hlinkClick xmlns:r="http://schemas.openxmlformats.org/officeDocument/2006/relationships" r:id="rId1" action="ppaction://hlinksldjump"/>
            </a:rPr>
            <a:t>Powerful harmonized data warehouse</a:t>
          </a:r>
          <a:r>
            <a:rPr lang="en-US" sz="1200" b="1" i="1" smtClean="0">
              <a:solidFill>
                <a:srgbClr val="0070C0"/>
              </a:solidFill>
              <a:hlinkClick xmlns:r="http://schemas.openxmlformats.org/officeDocument/2006/relationships" r:id="rId1" action="ppaction://hlinksldjump"/>
            </a:rPr>
            <a:t>, </a:t>
          </a:r>
          <a:endParaRPr lang="en-CA" sz="1200" b="1" i="1" dirty="0">
            <a:solidFill>
              <a:srgbClr val="0070C0"/>
            </a:solidFill>
          </a:endParaRPr>
        </a:p>
      </dgm:t>
    </dgm:pt>
    <dgm:pt modelId="{7718F951-12F6-4C9E-B987-DE730175AAA3}" type="parTrans" cxnId="{0E2928BC-B709-4240-B6BD-E93BC555BCC5}">
      <dgm:prSet/>
      <dgm:spPr/>
      <dgm:t>
        <a:bodyPr/>
        <a:lstStyle/>
        <a:p>
          <a:endParaRPr lang="en-CA" sz="1100">
            <a:solidFill>
              <a:srgbClr val="0070C0"/>
            </a:solidFill>
          </a:endParaRPr>
        </a:p>
      </dgm:t>
    </dgm:pt>
    <dgm:pt modelId="{043B7EB9-E2A8-4B5D-B716-6452D86F56EF}" type="sibTrans" cxnId="{0E2928BC-B709-4240-B6BD-E93BC555BCC5}">
      <dgm:prSet/>
      <dgm:spPr/>
      <dgm:t>
        <a:bodyPr/>
        <a:lstStyle/>
        <a:p>
          <a:endParaRPr lang="en-CA" sz="1100">
            <a:solidFill>
              <a:srgbClr val="0070C0"/>
            </a:solidFill>
          </a:endParaRPr>
        </a:p>
      </dgm:t>
    </dgm:pt>
    <dgm:pt modelId="{DCFF0737-0947-40D7-8B3D-5C8FCD93877D}">
      <dgm:prSet phldrT="[Text]" custT="1"/>
      <dgm:spPr>
        <a:ln>
          <a:solidFill>
            <a:srgbClr val="A88000"/>
          </a:solidFill>
        </a:ln>
      </dgm:spPr>
      <dgm:t>
        <a:bodyPr/>
        <a:lstStyle/>
        <a:p>
          <a:pPr algn="ctr"/>
          <a:r>
            <a:rPr lang="en-US" sz="1200" b="1" dirty="0" smtClean="0">
              <a:solidFill>
                <a:srgbClr val="0070C0"/>
              </a:solidFill>
            </a:rPr>
            <a:t>Enabled the Secretariat to cross reference various data sets, so generate value to the analysis</a:t>
          </a:r>
          <a:endParaRPr lang="en-CA" sz="1200" b="1" dirty="0">
            <a:solidFill>
              <a:srgbClr val="0070C0"/>
            </a:solidFill>
          </a:endParaRPr>
        </a:p>
      </dgm:t>
    </dgm:pt>
    <dgm:pt modelId="{A41BE274-0021-42D0-A307-ACAD7E32E157}" type="parTrans" cxnId="{A44C87FE-FA3C-4E1F-881F-BA2B55EC8571}">
      <dgm:prSet/>
      <dgm:spPr/>
      <dgm:t>
        <a:bodyPr/>
        <a:lstStyle/>
        <a:p>
          <a:endParaRPr lang="en-CA" sz="1100">
            <a:solidFill>
              <a:srgbClr val="0070C0"/>
            </a:solidFill>
          </a:endParaRPr>
        </a:p>
      </dgm:t>
    </dgm:pt>
    <dgm:pt modelId="{2D23A67A-A0D6-48DA-81DC-3F96C33904CB}" type="sibTrans" cxnId="{A44C87FE-FA3C-4E1F-881F-BA2B55EC8571}">
      <dgm:prSet/>
      <dgm:spPr/>
      <dgm:t>
        <a:bodyPr/>
        <a:lstStyle/>
        <a:p>
          <a:endParaRPr lang="en-CA" sz="1100">
            <a:solidFill>
              <a:srgbClr val="0070C0"/>
            </a:solidFill>
          </a:endParaRPr>
        </a:p>
      </dgm:t>
    </dgm:pt>
    <dgm:pt modelId="{D11DC29D-7861-43FB-BEB8-1A3B2A4940DF}">
      <dgm:prSet custT="1"/>
      <dgm:spPr>
        <a:ln>
          <a:solidFill>
            <a:srgbClr val="A88000"/>
          </a:solidFill>
        </a:ln>
      </dgm:spPr>
      <dgm:t>
        <a:bodyPr anchor="b"/>
        <a:lstStyle/>
        <a:p>
          <a:pPr>
            <a:lnSpc>
              <a:spcPct val="100000"/>
            </a:lnSpc>
            <a:spcAft>
              <a:spcPts val="0"/>
            </a:spcAft>
          </a:pPr>
          <a:r>
            <a:rPr lang="en-US" sz="1400" b="1" dirty="0" smtClean="0">
              <a:solidFill>
                <a:srgbClr val="0070C0"/>
              </a:solidFill>
            </a:rPr>
            <a:t>Data  and analysis viewable by the different users and analysts                        </a:t>
          </a:r>
          <a:endParaRPr lang="en-CA" sz="1400" b="1" dirty="0">
            <a:solidFill>
              <a:srgbClr val="0070C0"/>
            </a:solidFill>
          </a:endParaRPr>
        </a:p>
      </dgm:t>
    </dgm:pt>
    <dgm:pt modelId="{65C8365D-E857-44C2-946C-97E5928FC581}" type="sibTrans" cxnId="{EBFAF0F1-6A07-41C3-A106-EEE542683320}">
      <dgm:prSet/>
      <dgm:spPr/>
      <dgm:t>
        <a:bodyPr/>
        <a:lstStyle/>
        <a:p>
          <a:endParaRPr lang="en-CA" sz="1100">
            <a:solidFill>
              <a:srgbClr val="0070C0"/>
            </a:solidFill>
          </a:endParaRPr>
        </a:p>
      </dgm:t>
    </dgm:pt>
    <dgm:pt modelId="{59BE2FC0-1892-456D-98DE-5AED22B49A90}" type="parTrans" cxnId="{EBFAF0F1-6A07-41C3-A106-EEE542683320}">
      <dgm:prSet/>
      <dgm:spPr/>
      <dgm:t>
        <a:bodyPr/>
        <a:lstStyle/>
        <a:p>
          <a:endParaRPr lang="en-CA" sz="1100">
            <a:solidFill>
              <a:srgbClr val="0070C0"/>
            </a:solidFill>
          </a:endParaRPr>
        </a:p>
      </dgm:t>
    </dgm:pt>
    <dgm:pt modelId="{D26F0456-CD1A-41E8-881D-6220737E750C}" type="pres">
      <dgm:prSet presAssocID="{A7BDD527-C66A-4D00-B3FB-96284D268F40}" presName="compositeShape" presStyleCnt="0">
        <dgm:presLayoutVars>
          <dgm:chMax val="7"/>
          <dgm:dir/>
          <dgm:resizeHandles val="exact"/>
        </dgm:presLayoutVars>
      </dgm:prSet>
      <dgm:spPr/>
      <dgm:t>
        <a:bodyPr/>
        <a:lstStyle/>
        <a:p>
          <a:endParaRPr lang="en-CA"/>
        </a:p>
      </dgm:t>
    </dgm:pt>
    <dgm:pt modelId="{694D1CE4-9B0E-4C65-8D85-652D20F0FB56}" type="pres">
      <dgm:prSet presAssocID="{3D97206F-ED9C-497C-8030-1FFBD54BBB45}" presName="circ1" presStyleLbl="vennNode1" presStyleIdx="0" presStyleCnt="4"/>
      <dgm:spPr/>
      <dgm:t>
        <a:bodyPr/>
        <a:lstStyle/>
        <a:p>
          <a:endParaRPr lang="en-CA"/>
        </a:p>
      </dgm:t>
    </dgm:pt>
    <dgm:pt modelId="{C78745C1-92A5-49A8-A943-CA9F22F93FA2}" type="pres">
      <dgm:prSet presAssocID="{3D97206F-ED9C-497C-8030-1FFBD54BBB45}" presName="circ1Tx" presStyleLbl="revTx" presStyleIdx="0" presStyleCnt="0">
        <dgm:presLayoutVars>
          <dgm:chMax val="0"/>
          <dgm:chPref val="0"/>
          <dgm:bulletEnabled val="1"/>
        </dgm:presLayoutVars>
      </dgm:prSet>
      <dgm:spPr/>
      <dgm:t>
        <a:bodyPr/>
        <a:lstStyle/>
        <a:p>
          <a:endParaRPr lang="en-CA"/>
        </a:p>
      </dgm:t>
    </dgm:pt>
    <dgm:pt modelId="{69AEC18B-97DD-40DD-9092-6BF14B7FA4AB}" type="pres">
      <dgm:prSet presAssocID="{32D6299C-CFA4-4191-83E2-CB402892DFC1}" presName="circ2" presStyleLbl="vennNode1" presStyleIdx="1" presStyleCnt="4" custScaleX="156499"/>
      <dgm:spPr/>
      <dgm:t>
        <a:bodyPr/>
        <a:lstStyle/>
        <a:p>
          <a:endParaRPr lang="en-CA"/>
        </a:p>
      </dgm:t>
    </dgm:pt>
    <dgm:pt modelId="{21414734-8AF8-41D1-8B36-92A52C8F7D84}" type="pres">
      <dgm:prSet presAssocID="{32D6299C-CFA4-4191-83E2-CB402892DFC1}" presName="circ2Tx" presStyleLbl="revTx" presStyleIdx="0" presStyleCnt="0">
        <dgm:presLayoutVars>
          <dgm:chMax val="0"/>
          <dgm:chPref val="0"/>
          <dgm:bulletEnabled val="1"/>
        </dgm:presLayoutVars>
      </dgm:prSet>
      <dgm:spPr/>
      <dgm:t>
        <a:bodyPr/>
        <a:lstStyle/>
        <a:p>
          <a:endParaRPr lang="en-CA"/>
        </a:p>
      </dgm:t>
    </dgm:pt>
    <dgm:pt modelId="{2B16E267-BDD1-4F31-B8E6-C57EEF3BD860}" type="pres">
      <dgm:prSet presAssocID="{D11DC29D-7861-43FB-BEB8-1A3B2A4940DF}" presName="circ3" presStyleLbl="vennNode1" presStyleIdx="2" presStyleCnt="4" custScaleX="110741"/>
      <dgm:spPr/>
      <dgm:t>
        <a:bodyPr/>
        <a:lstStyle/>
        <a:p>
          <a:endParaRPr lang="en-CA"/>
        </a:p>
      </dgm:t>
    </dgm:pt>
    <dgm:pt modelId="{83D5131F-69DB-4C40-8E47-0B576C28AADB}" type="pres">
      <dgm:prSet presAssocID="{D11DC29D-7861-43FB-BEB8-1A3B2A4940DF}" presName="circ3Tx" presStyleLbl="revTx" presStyleIdx="0" presStyleCnt="0">
        <dgm:presLayoutVars>
          <dgm:chMax val="0"/>
          <dgm:chPref val="0"/>
          <dgm:bulletEnabled val="1"/>
        </dgm:presLayoutVars>
      </dgm:prSet>
      <dgm:spPr/>
      <dgm:t>
        <a:bodyPr/>
        <a:lstStyle/>
        <a:p>
          <a:endParaRPr lang="en-CA"/>
        </a:p>
      </dgm:t>
    </dgm:pt>
    <dgm:pt modelId="{0A4D6224-C088-439A-99C0-50B119070C38}" type="pres">
      <dgm:prSet presAssocID="{DCFF0737-0947-40D7-8B3D-5C8FCD93877D}" presName="circ4" presStyleLbl="vennNode1" presStyleIdx="3" presStyleCnt="4" custScaleX="180975" custLinFactNeighborX="2231" custLinFactNeighborY="-1111"/>
      <dgm:spPr/>
      <dgm:t>
        <a:bodyPr/>
        <a:lstStyle/>
        <a:p>
          <a:endParaRPr lang="en-CA"/>
        </a:p>
      </dgm:t>
    </dgm:pt>
    <dgm:pt modelId="{B75667D1-85FE-45A9-9FA0-0B071EE3981D}" type="pres">
      <dgm:prSet presAssocID="{DCFF0737-0947-40D7-8B3D-5C8FCD93877D}" presName="circ4Tx" presStyleLbl="revTx" presStyleIdx="0" presStyleCnt="0">
        <dgm:presLayoutVars>
          <dgm:chMax val="0"/>
          <dgm:chPref val="0"/>
          <dgm:bulletEnabled val="1"/>
        </dgm:presLayoutVars>
      </dgm:prSet>
      <dgm:spPr/>
      <dgm:t>
        <a:bodyPr/>
        <a:lstStyle/>
        <a:p>
          <a:endParaRPr lang="en-CA"/>
        </a:p>
      </dgm:t>
    </dgm:pt>
  </dgm:ptLst>
  <dgm:cxnLst>
    <dgm:cxn modelId="{6D240C40-57E8-46E4-8ED7-41D4B65DB8E3}" type="presOf" srcId="{3D97206F-ED9C-497C-8030-1FFBD54BBB45}" destId="{694D1CE4-9B0E-4C65-8D85-652D20F0FB56}" srcOrd="0" destOrd="0" presId="urn:microsoft.com/office/officeart/2005/8/layout/venn1"/>
    <dgm:cxn modelId="{14BC833D-79F2-4535-A5E5-BED91B224788}" type="presOf" srcId="{DCFF0737-0947-40D7-8B3D-5C8FCD93877D}" destId="{B75667D1-85FE-45A9-9FA0-0B071EE3981D}" srcOrd="1" destOrd="0" presId="urn:microsoft.com/office/officeart/2005/8/layout/venn1"/>
    <dgm:cxn modelId="{71669646-7616-4943-A4EB-8D06ED166AB1}" type="presOf" srcId="{3D97206F-ED9C-497C-8030-1FFBD54BBB45}" destId="{C78745C1-92A5-49A8-A943-CA9F22F93FA2}" srcOrd="1" destOrd="0" presId="urn:microsoft.com/office/officeart/2005/8/layout/venn1"/>
    <dgm:cxn modelId="{A44C87FE-FA3C-4E1F-881F-BA2B55EC8571}" srcId="{A7BDD527-C66A-4D00-B3FB-96284D268F40}" destId="{DCFF0737-0947-40D7-8B3D-5C8FCD93877D}" srcOrd="3" destOrd="0" parTransId="{A41BE274-0021-42D0-A307-ACAD7E32E157}" sibTransId="{2D23A67A-A0D6-48DA-81DC-3F96C33904CB}"/>
    <dgm:cxn modelId="{1101F145-FFEB-4594-9E7F-444F360E6139}" type="presOf" srcId="{DCFF0737-0947-40D7-8B3D-5C8FCD93877D}" destId="{0A4D6224-C088-439A-99C0-50B119070C38}" srcOrd="0" destOrd="0" presId="urn:microsoft.com/office/officeart/2005/8/layout/venn1"/>
    <dgm:cxn modelId="{D38E8446-F14D-4483-A672-4889E1D1A0C2}" srcId="{A7BDD527-C66A-4D00-B3FB-96284D268F40}" destId="{3D97206F-ED9C-497C-8030-1FFBD54BBB45}" srcOrd="0" destOrd="0" parTransId="{7B89F246-65F5-4C61-B7D0-E688E9649A05}" sibTransId="{785E07F1-D12F-4CB7-A97F-2C89A4B472F8}"/>
    <dgm:cxn modelId="{CFCC9CBC-7C75-4E71-96D0-EB3F1C5F163F}" type="presOf" srcId="{32D6299C-CFA4-4191-83E2-CB402892DFC1}" destId="{69AEC18B-97DD-40DD-9092-6BF14B7FA4AB}" srcOrd="0" destOrd="0" presId="urn:microsoft.com/office/officeart/2005/8/layout/venn1"/>
    <dgm:cxn modelId="{61D1583D-D988-469E-8413-77C4AEA4CD2C}" type="presOf" srcId="{D11DC29D-7861-43FB-BEB8-1A3B2A4940DF}" destId="{2B16E267-BDD1-4F31-B8E6-C57EEF3BD860}" srcOrd="0" destOrd="0" presId="urn:microsoft.com/office/officeart/2005/8/layout/venn1"/>
    <dgm:cxn modelId="{0E2928BC-B709-4240-B6BD-E93BC555BCC5}" srcId="{A7BDD527-C66A-4D00-B3FB-96284D268F40}" destId="{32D6299C-CFA4-4191-83E2-CB402892DFC1}" srcOrd="1" destOrd="0" parTransId="{7718F951-12F6-4C9E-B987-DE730175AAA3}" sibTransId="{043B7EB9-E2A8-4B5D-B716-6452D86F56EF}"/>
    <dgm:cxn modelId="{B24AB5EE-25FD-4B1E-9AD8-CB8E695A2D73}" type="presOf" srcId="{D11DC29D-7861-43FB-BEB8-1A3B2A4940DF}" destId="{83D5131F-69DB-4C40-8E47-0B576C28AADB}" srcOrd="1" destOrd="0" presId="urn:microsoft.com/office/officeart/2005/8/layout/venn1"/>
    <dgm:cxn modelId="{56575A2C-4E2F-4B89-A3FF-3103F1E70F17}" type="presOf" srcId="{32D6299C-CFA4-4191-83E2-CB402892DFC1}" destId="{21414734-8AF8-41D1-8B36-92A52C8F7D84}" srcOrd="1" destOrd="0" presId="urn:microsoft.com/office/officeart/2005/8/layout/venn1"/>
    <dgm:cxn modelId="{AAEF52DE-207D-4985-ABEA-17C51F696F85}" type="presOf" srcId="{A7BDD527-C66A-4D00-B3FB-96284D268F40}" destId="{D26F0456-CD1A-41E8-881D-6220737E750C}" srcOrd="0" destOrd="0" presId="urn:microsoft.com/office/officeart/2005/8/layout/venn1"/>
    <dgm:cxn modelId="{EBFAF0F1-6A07-41C3-A106-EEE542683320}" srcId="{A7BDD527-C66A-4D00-B3FB-96284D268F40}" destId="{D11DC29D-7861-43FB-BEB8-1A3B2A4940DF}" srcOrd="2" destOrd="0" parTransId="{59BE2FC0-1892-456D-98DE-5AED22B49A90}" sibTransId="{65C8365D-E857-44C2-946C-97E5928FC581}"/>
    <dgm:cxn modelId="{BAB58204-DA6D-46FE-BC8D-16F9FF4E4AD4}" type="presParOf" srcId="{D26F0456-CD1A-41E8-881D-6220737E750C}" destId="{694D1CE4-9B0E-4C65-8D85-652D20F0FB56}" srcOrd="0" destOrd="0" presId="urn:microsoft.com/office/officeart/2005/8/layout/venn1"/>
    <dgm:cxn modelId="{430C7F43-C420-482F-9DDA-C3C405B86F93}" type="presParOf" srcId="{D26F0456-CD1A-41E8-881D-6220737E750C}" destId="{C78745C1-92A5-49A8-A943-CA9F22F93FA2}" srcOrd="1" destOrd="0" presId="urn:microsoft.com/office/officeart/2005/8/layout/venn1"/>
    <dgm:cxn modelId="{06D69507-EDC4-4782-AE5D-975DE19A5E4E}" type="presParOf" srcId="{D26F0456-CD1A-41E8-881D-6220737E750C}" destId="{69AEC18B-97DD-40DD-9092-6BF14B7FA4AB}" srcOrd="2" destOrd="0" presId="urn:microsoft.com/office/officeart/2005/8/layout/venn1"/>
    <dgm:cxn modelId="{EC9D29D1-93B1-4372-92AA-E84A5F0164E3}" type="presParOf" srcId="{D26F0456-CD1A-41E8-881D-6220737E750C}" destId="{21414734-8AF8-41D1-8B36-92A52C8F7D84}" srcOrd="3" destOrd="0" presId="urn:microsoft.com/office/officeart/2005/8/layout/venn1"/>
    <dgm:cxn modelId="{62528F80-867D-4EE9-891C-BC48D8957309}" type="presParOf" srcId="{D26F0456-CD1A-41E8-881D-6220737E750C}" destId="{2B16E267-BDD1-4F31-B8E6-C57EEF3BD860}" srcOrd="4" destOrd="0" presId="urn:microsoft.com/office/officeart/2005/8/layout/venn1"/>
    <dgm:cxn modelId="{16499416-1A12-40A0-9AD0-6A197D3BC3BE}" type="presParOf" srcId="{D26F0456-CD1A-41E8-881D-6220737E750C}" destId="{83D5131F-69DB-4C40-8E47-0B576C28AADB}" srcOrd="5" destOrd="0" presId="urn:microsoft.com/office/officeart/2005/8/layout/venn1"/>
    <dgm:cxn modelId="{0EB21BFE-8304-46F3-8ED2-A0DE4FC68B73}" type="presParOf" srcId="{D26F0456-CD1A-41E8-881D-6220737E750C}" destId="{0A4D6224-C088-439A-99C0-50B119070C38}" srcOrd="6" destOrd="0" presId="urn:microsoft.com/office/officeart/2005/8/layout/venn1"/>
    <dgm:cxn modelId="{470BD604-A2FF-419D-9753-894ACBDAC5DC}" type="presParOf" srcId="{D26F0456-CD1A-41E8-881D-6220737E750C}" destId="{B75667D1-85FE-45A9-9FA0-0B071EE3981D}" srcOrd="7"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93379B-A21E-495B-95C4-55D0365FCEB3}" type="doc">
      <dgm:prSet loTypeId="urn:microsoft.com/office/officeart/2005/8/layout/hProcess9" loCatId="process" qsTypeId="urn:microsoft.com/office/officeart/2005/8/quickstyle/simple1" qsCatId="simple" csTypeId="urn:microsoft.com/office/officeart/2005/8/colors/colorful2" csCatId="colorful" phldr="1"/>
      <dgm:spPr/>
      <dgm:t>
        <a:bodyPr/>
        <a:lstStyle/>
        <a:p>
          <a:endParaRPr lang="en-US"/>
        </a:p>
      </dgm:t>
    </dgm:pt>
    <dgm:pt modelId="{399DC6C7-BE18-48CA-9A79-6887DE843697}" type="pres">
      <dgm:prSet presAssocID="{F293379B-A21E-495B-95C4-55D0365FCEB3}" presName="CompostProcess" presStyleCnt="0">
        <dgm:presLayoutVars>
          <dgm:dir/>
          <dgm:resizeHandles val="exact"/>
        </dgm:presLayoutVars>
      </dgm:prSet>
      <dgm:spPr/>
      <dgm:t>
        <a:bodyPr/>
        <a:lstStyle/>
        <a:p>
          <a:endParaRPr lang="en-GB"/>
        </a:p>
      </dgm:t>
    </dgm:pt>
    <dgm:pt modelId="{4E894B8E-FA45-4573-946A-9AE9EB561B2B}" type="pres">
      <dgm:prSet presAssocID="{F293379B-A21E-495B-95C4-55D0365FCEB3}" presName="arrow" presStyleLbl="bgShp" presStyleIdx="0" presStyleCnt="1" custScaleX="99257" custLinFactNeighborX="-344" custLinFactNeighborY="-1772"/>
      <dgm:spPr/>
    </dgm:pt>
    <dgm:pt modelId="{FC9A6258-EF55-422E-84D2-FC0FB092D3E2}" type="pres">
      <dgm:prSet presAssocID="{F293379B-A21E-495B-95C4-55D0365FCEB3}" presName="linearProcess" presStyleCnt="0"/>
      <dgm:spPr/>
    </dgm:pt>
  </dgm:ptLst>
  <dgm:cxnLst>
    <dgm:cxn modelId="{24E11C12-B743-4EEA-9B91-2D3AB66E116E}" type="presOf" srcId="{F293379B-A21E-495B-95C4-55D0365FCEB3}" destId="{399DC6C7-BE18-48CA-9A79-6887DE843697}" srcOrd="0" destOrd="0" presId="urn:microsoft.com/office/officeart/2005/8/layout/hProcess9"/>
    <dgm:cxn modelId="{246A96C1-2A2E-4875-B370-B94A64B1F39C}" type="presParOf" srcId="{399DC6C7-BE18-48CA-9A79-6887DE843697}" destId="{4E894B8E-FA45-4573-946A-9AE9EB561B2B}" srcOrd="0" destOrd="0" presId="urn:microsoft.com/office/officeart/2005/8/layout/hProcess9"/>
    <dgm:cxn modelId="{65C2420F-C5BC-4406-85F2-98D657C8AEE1}" type="presParOf" srcId="{399DC6C7-BE18-48CA-9A79-6887DE843697}" destId="{FC9A6258-EF55-422E-84D2-FC0FB092D3E2}" srcOrd="1" destOrd="0" presId="urn:microsoft.com/office/officeart/2005/8/layout/hProcess9"/>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48153B5-14F3-4326-A6A0-4B01B7840500}" type="doc">
      <dgm:prSet loTypeId="urn:microsoft.com/office/officeart/2005/8/layout/chevron1" loCatId="process" qsTypeId="urn:microsoft.com/office/officeart/2005/8/quickstyle/3d1" qsCatId="3D" csTypeId="urn:microsoft.com/office/officeart/2005/8/colors/colorful2" csCatId="colorful" phldr="1"/>
      <dgm:spPr/>
    </dgm:pt>
    <dgm:pt modelId="{634F0657-CD75-4447-9F40-AA3948F740AA}">
      <dgm:prSet phldrT="[文字]" custT="1"/>
      <dgm:spPr/>
      <dgm:t>
        <a:bodyPr/>
        <a:lstStyle/>
        <a:p>
          <a:r>
            <a:rPr lang="en-US" sz="1800" b="1" dirty="0" smtClean="0">
              <a:solidFill>
                <a:schemeClr val="bg1"/>
              </a:solidFill>
            </a:rPr>
            <a:t>Data Flow Design</a:t>
          </a:r>
          <a:endParaRPr lang="en-US" sz="1800" b="1" dirty="0">
            <a:solidFill>
              <a:schemeClr val="bg1"/>
            </a:solidFill>
          </a:endParaRPr>
        </a:p>
      </dgm:t>
    </dgm:pt>
    <dgm:pt modelId="{D52F2772-64D3-46CA-9A1E-AFF7ACE3A96B}" type="parTrans" cxnId="{852068BF-F55F-4DF8-B6EE-E865AD8DCFA8}">
      <dgm:prSet/>
      <dgm:spPr/>
      <dgm:t>
        <a:bodyPr/>
        <a:lstStyle/>
        <a:p>
          <a:endParaRPr lang="en-US"/>
        </a:p>
      </dgm:t>
    </dgm:pt>
    <dgm:pt modelId="{77E167BB-39D8-4B99-A319-35E419A604F7}" type="sibTrans" cxnId="{852068BF-F55F-4DF8-B6EE-E865AD8DCFA8}">
      <dgm:prSet/>
      <dgm:spPr/>
      <dgm:t>
        <a:bodyPr/>
        <a:lstStyle/>
        <a:p>
          <a:endParaRPr lang="en-US"/>
        </a:p>
      </dgm:t>
    </dgm:pt>
    <dgm:pt modelId="{FB2638B0-8255-4657-B343-1D8A141E1D24}">
      <dgm:prSet phldrT="[文字]" custT="1"/>
      <dgm:spPr/>
      <dgm:t>
        <a:bodyPr/>
        <a:lstStyle/>
        <a:p>
          <a:pPr>
            <a:lnSpc>
              <a:spcPct val="100000"/>
            </a:lnSpc>
            <a:spcAft>
              <a:spcPts val="0"/>
            </a:spcAft>
          </a:pPr>
          <a:r>
            <a:rPr lang="en-US" sz="1600" b="1" dirty="0" smtClean="0">
              <a:solidFill>
                <a:schemeClr val="bg1"/>
              </a:solidFill>
            </a:rPr>
            <a:t>Concepts</a:t>
          </a:r>
        </a:p>
        <a:p>
          <a:pPr>
            <a:lnSpc>
              <a:spcPct val="100000"/>
            </a:lnSpc>
            <a:spcAft>
              <a:spcPts val="0"/>
            </a:spcAft>
          </a:pPr>
          <a:r>
            <a:rPr lang="en-US" sz="1600" b="1" dirty="0" smtClean="0">
              <a:solidFill>
                <a:schemeClr val="bg1"/>
              </a:solidFill>
            </a:rPr>
            <a:t>&amp;</a:t>
          </a:r>
        </a:p>
        <a:p>
          <a:pPr>
            <a:lnSpc>
              <a:spcPct val="100000"/>
            </a:lnSpc>
            <a:spcAft>
              <a:spcPts val="0"/>
            </a:spcAft>
          </a:pPr>
          <a:r>
            <a:rPr lang="en-US" sz="1600" b="1" dirty="0" smtClean="0">
              <a:solidFill>
                <a:schemeClr val="bg1"/>
              </a:solidFill>
            </a:rPr>
            <a:t>Code Lists</a:t>
          </a:r>
          <a:endParaRPr lang="en-US" sz="1600" b="1" dirty="0">
            <a:solidFill>
              <a:schemeClr val="bg1"/>
            </a:solidFill>
          </a:endParaRPr>
        </a:p>
      </dgm:t>
    </dgm:pt>
    <dgm:pt modelId="{983E58FA-2F02-41F2-B555-27592D525E1F}" type="parTrans" cxnId="{D017A661-E561-4E4E-A114-D891C787E36A}">
      <dgm:prSet/>
      <dgm:spPr/>
      <dgm:t>
        <a:bodyPr/>
        <a:lstStyle/>
        <a:p>
          <a:endParaRPr lang="en-US"/>
        </a:p>
      </dgm:t>
    </dgm:pt>
    <dgm:pt modelId="{811A8400-9B6A-4828-8A95-913E76A28239}" type="sibTrans" cxnId="{D017A661-E561-4E4E-A114-D891C787E36A}">
      <dgm:prSet/>
      <dgm:spPr/>
      <dgm:t>
        <a:bodyPr/>
        <a:lstStyle/>
        <a:p>
          <a:endParaRPr lang="en-US"/>
        </a:p>
      </dgm:t>
    </dgm:pt>
    <dgm:pt modelId="{CC8263E3-5319-433D-84F8-21396DBB684A}">
      <dgm:prSet phldrT="[文字]" custT="1"/>
      <dgm:spPr/>
      <dgm:t>
        <a:bodyPr/>
        <a:lstStyle/>
        <a:p>
          <a:r>
            <a:rPr lang="en-US" sz="2000" b="1" dirty="0" smtClean="0">
              <a:solidFill>
                <a:schemeClr val="bg1"/>
              </a:solidFill>
            </a:rPr>
            <a:t>DSD Matrix</a:t>
          </a:r>
          <a:endParaRPr lang="en-US" sz="2000" b="1" dirty="0">
            <a:solidFill>
              <a:schemeClr val="bg1"/>
            </a:solidFill>
          </a:endParaRPr>
        </a:p>
      </dgm:t>
    </dgm:pt>
    <dgm:pt modelId="{D0455956-2878-442B-A0D9-6AE4E0820FA9}" type="parTrans" cxnId="{8CB05618-38AC-4DF4-9793-408FD03703EE}">
      <dgm:prSet/>
      <dgm:spPr/>
      <dgm:t>
        <a:bodyPr/>
        <a:lstStyle/>
        <a:p>
          <a:endParaRPr lang="en-US"/>
        </a:p>
      </dgm:t>
    </dgm:pt>
    <dgm:pt modelId="{FBDAE499-67F8-4D20-96BB-007F153AA60C}" type="sibTrans" cxnId="{8CB05618-38AC-4DF4-9793-408FD03703EE}">
      <dgm:prSet/>
      <dgm:spPr/>
      <dgm:t>
        <a:bodyPr/>
        <a:lstStyle/>
        <a:p>
          <a:endParaRPr lang="en-US"/>
        </a:p>
      </dgm:t>
    </dgm:pt>
    <dgm:pt modelId="{03E70054-EA4B-4097-A28D-F19EC075CD27}">
      <dgm:prSet phldrT="[文字]" custT="1"/>
      <dgm:spPr/>
      <dgm:t>
        <a:bodyPr/>
        <a:lstStyle/>
        <a:p>
          <a:r>
            <a:rPr lang="en-US" sz="2000" b="1" dirty="0" smtClean="0">
              <a:solidFill>
                <a:schemeClr val="bg1"/>
              </a:solidFill>
            </a:rPr>
            <a:t>SDMX DSD</a:t>
          </a:r>
          <a:endParaRPr lang="en-US" sz="2000" b="1" dirty="0">
            <a:solidFill>
              <a:schemeClr val="bg1"/>
            </a:solidFill>
          </a:endParaRPr>
        </a:p>
      </dgm:t>
    </dgm:pt>
    <dgm:pt modelId="{8ABE737E-AD6B-4A8B-9815-08F25B27E5A0}" type="parTrans" cxnId="{C8D4AD54-CB05-4D1A-A8BA-DA1D0CBDC344}">
      <dgm:prSet/>
      <dgm:spPr/>
      <dgm:t>
        <a:bodyPr/>
        <a:lstStyle/>
        <a:p>
          <a:endParaRPr lang="en-US"/>
        </a:p>
      </dgm:t>
    </dgm:pt>
    <dgm:pt modelId="{052FE1FE-3D41-4310-86B3-A3E04D7721A7}" type="sibTrans" cxnId="{C8D4AD54-CB05-4D1A-A8BA-DA1D0CBDC344}">
      <dgm:prSet/>
      <dgm:spPr/>
      <dgm:t>
        <a:bodyPr/>
        <a:lstStyle/>
        <a:p>
          <a:endParaRPr lang="en-US"/>
        </a:p>
      </dgm:t>
    </dgm:pt>
    <dgm:pt modelId="{EE812ADB-7FCF-4CCC-8B30-668FC342BED0}" type="pres">
      <dgm:prSet presAssocID="{248153B5-14F3-4326-A6A0-4B01B7840500}" presName="Name0" presStyleCnt="0">
        <dgm:presLayoutVars>
          <dgm:dir/>
          <dgm:animLvl val="lvl"/>
          <dgm:resizeHandles val="exact"/>
        </dgm:presLayoutVars>
      </dgm:prSet>
      <dgm:spPr/>
    </dgm:pt>
    <dgm:pt modelId="{24AE4C7E-E790-4F65-B4C1-4AE45268C109}" type="pres">
      <dgm:prSet presAssocID="{634F0657-CD75-4447-9F40-AA3948F740AA}" presName="parTxOnly" presStyleLbl="node1" presStyleIdx="0" presStyleCnt="4">
        <dgm:presLayoutVars>
          <dgm:chMax val="0"/>
          <dgm:chPref val="0"/>
          <dgm:bulletEnabled val="1"/>
        </dgm:presLayoutVars>
      </dgm:prSet>
      <dgm:spPr/>
      <dgm:t>
        <a:bodyPr/>
        <a:lstStyle/>
        <a:p>
          <a:endParaRPr lang="en-GB"/>
        </a:p>
      </dgm:t>
    </dgm:pt>
    <dgm:pt modelId="{37A939D3-A3D5-4C37-974F-54A846281FED}" type="pres">
      <dgm:prSet presAssocID="{77E167BB-39D8-4B99-A319-35E419A604F7}" presName="parTxOnlySpace" presStyleCnt="0"/>
      <dgm:spPr/>
    </dgm:pt>
    <dgm:pt modelId="{63F60D0B-71B8-47D0-9C63-31BCFB76593C}" type="pres">
      <dgm:prSet presAssocID="{FB2638B0-8255-4657-B343-1D8A141E1D24}" presName="parTxOnly" presStyleLbl="node1" presStyleIdx="1" presStyleCnt="4">
        <dgm:presLayoutVars>
          <dgm:chMax val="0"/>
          <dgm:chPref val="0"/>
          <dgm:bulletEnabled val="1"/>
        </dgm:presLayoutVars>
      </dgm:prSet>
      <dgm:spPr/>
      <dgm:t>
        <a:bodyPr/>
        <a:lstStyle/>
        <a:p>
          <a:endParaRPr lang="en-US"/>
        </a:p>
      </dgm:t>
    </dgm:pt>
    <dgm:pt modelId="{44B2722F-E719-4CA3-AC06-54FF92C73CDA}" type="pres">
      <dgm:prSet presAssocID="{811A8400-9B6A-4828-8A95-913E76A28239}" presName="parTxOnlySpace" presStyleCnt="0"/>
      <dgm:spPr/>
    </dgm:pt>
    <dgm:pt modelId="{329810CE-F5F4-4C1A-95B2-82D192627982}" type="pres">
      <dgm:prSet presAssocID="{CC8263E3-5319-433D-84F8-21396DBB684A}" presName="parTxOnly" presStyleLbl="node1" presStyleIdx="2" presStyleCnt="4">
        <dgm:presLayoutVars>
          <dgm:chMax val="0"/>
          <dgm:chPref val="0"/>
          <dgm:bulletEnabled val="1"/>
        </dgm:presLayoutVars>
      </dgm:prSet>
      <dgm:spPr/>
      <dgm:t>
        <a:bodyPr/>
        <a:lstStyle/>
        <a:p>
          <a:endParaRPr lang="en-US"/>
        </a:p>
      </dgm:t>
    </dgm:pt>
    <dgm:pt modelId="{BCA6DC52-89F5-4C15-8CC8-88EC2F8D6E0D}" type="pres">
      <dgm:prSet presAssocID="{FBDAE499-67F8-4D20-96BB-007F153AA60C}" presName="parTxOnlySpace" presStyleCnt="0"/>
      <dgm:spPr/>
    </dgm:pt>
    <dgm:pt modelId="{AF11F1FF-89AD-49CB-89CF-0E39E7ECFAD1}" type="pres">
      <dgm:prSet presAssocID="{03E70054-EA4B-4097-A28D-F19EC075CD27}" presName="parTxOnly" presStyleLbl="node1" presStyleIdx="3" presStyleCnt="4">
        <dgm:presLayoutVars>
          <dgm:chMax val="0"/>
          <dgm:chPref val="0"/>
          <dgm:bulletEnabled val="1"/>
        </dgm:presLayoutVars>
      </dgm:prSet>
      <dgm:spPr/>
      <dgm:t>
        <a:bodyPr/>
        <a:lstStyle/>
        <a:p>
          <a:endParaRPr lang="en-GB"/>
        </a:p>
      </dgm:t>
    </dgm:pt>
  </dgm:ptLst>
  <dgm:cxnLst>
    <dgm:cxn modelId="{C8D4AD54-CB05-4D1A-A8BA-DA1D0CBDC344}" srcId="{248153B5-14F3-4326-A6A0-4B01B7840500}" destId="{03E70054-EA4B-4097-A28D-F19EC075CD27}" srcOrd="3" destOrd="0" parTransId="{8ABE737E-AD6B-4A8B-9815-08F25B27E5A0}" sibTransId="{052FE1FE-3D41-4310-86B3-A3E04D7721A7}"/>
    <dgm:cxn modelId="{808FB1B5-453F-4D0C-A6D3-1508F3517F88}" type="presOf" srcId="{CC8263E3-5319-433D-84F8-21396DBB684A}" destId="{329810CE-F5F4-4C1A-95B2-82D192627982}" srcOrd="0" destOrd="0" presId="urn:microsoft.com/office/officeart/2005/8/layout/chevron1"/>
    <dgm:cxn modelId="{7589C241-ADC8-4479-92E7-659A8AC62688}" type="presOf" srcId="{03E70054-EA4B-4097-A28D-F19EC075CD27}" destId="{AF11F1FF-89AD-49CB-89CF-0E39E7ECFAD1}" srcOrd="0" destOrd="0" presId="urn:microsoft.com/office/officeart/2005/8/layout/chevron1"/>
    <dgm:cxn modelId="{6D4450E8-C3F8-4669-BAA9-E94332B9D018}" type="presOf" srcId="{634F0657-CD75-4447-9F40-AA3948F740AA}" destId="{24AE4C7E-E790-4F65-B4C1-4AE45268C109}" srcOrd="0" destOrd="0" presId="urn:microsoft.com/office/officeart/2005/8/layout/chevron1"/>
    <dgm:cxn modelId="{76985267-55A3-4BAD-8C94-F956CE1588A7}" type="presOf" srcId="{248153B5-14F3-4326-A6A0-4B01B7840500}" destId="{EE812ADB-7FCF-4CCC-8B30-668FC342BED0}" srcOrd="0" destOrd="0" presId="urn:microsoft.com/office/officeart/2005/8/layout/chevron1"/>
    <dgm:cxn modelId="{852068BF-F55F-4DF8-B6EE-E865AD8DCFA8}" srcId="{248153B5-14F3-4326-A6A0-4B01B7840500}" destId="{634F0657-CD75-4447-9F40-AA3948F740AA}" srcOrd="0" destOrd="0" parTransId="{D52F2772-64D3-46CA-9A1E-AFF7ACE3A96B}" sibTransId="{77E167BB-39D8-4B99-A319-35E419A604F7}"/>
    <dgm:cxn modelId="{8CB05618-38AC-4DF4-9793-408FD03703EE}" srcId="{248153B5-14F3-4326-A6A0-4B01B7840500}" destId="{CC8263E3-5319-433D-84F8-21396DBB684A}" srcOrd="2" destOrd="0" parTransId="{D0455956-2878-442B-A0D9-6AE4E0820FA9}" sibTransId="{FBDAE499-67F8-4D20-96BB-007F153AA60C}"/>
    <dgm:cxn modelId="{8DABF979-4B5B-4542-AB6B-0202E6618689}" type="presOf" srcId="{FB2638B0-8255-4657-B343-1D8A141E1D24}" destId="{63F60D0B-71B8-47D0-9C63-31BCFB76593C}" srcOrd="0" destOrd="0" presId="urn:microsoft.com/office/officeart/2005/8/layout/chevron1"/>
    <dgm:cxn modelId="{D017A661-E561-4E4E-A114-D891C787E36A}" srcId="{248153B5-14F3-4326-A6A0-4B01B7840500}" destId="{FB2638B0-8255-4657-B343-1D8A141E1D24}" srcOrd="1" destOrd="0" parTransId="{983E58FA-2F02-41F2-B555-27592D525E1F}" sibTransId="{811A8400-9B6A-4828-8A95-913E76A28239}"/>
    <dgm:cxn modelId="{BBA96FCE-C267-4DE6-A064-713F7D07D834}" type="presParOf" srcId="{EE812ADB-7FCF-4CCC-8B30-668FC342BED0}" destId="{24AE4C7E-E790-4F65-B4C1-4AE45268C109}" srcOrd="0" destOrd="0" presId="urn:microsoft.com/office/officeart/2005/8/layout/chevron1"/>
    <dgm:cxn modelId="{2A54E0A6-D004-492F-AAE2-9CF0C0FC8D54}" type="presParOf" srcId="{EE812ADB-7FCF-4CCC-8B30-668FC342BED0}" destId="{37A939D3-A3D5-4C37-974F-54A846281FED}" srcOrd="1" destOrd="0" presId="urn:microsoft.com/office/officeart/2005/8/layout/chevron1"/>
    <dgm:cxn modelId="{8FBBCE22-F8D2-41A4-886C-D7AFDA24E90C}" type="presParOf" srcId="{EE812ADB-7FCF-4CCC-8B30-668FC342BED0}" destId="{63F60D0B-71B8-47D0-9C63-31BCFB76593C}" srcOrd="2" destOrd="0" presId="urn:microsoft.com/office/officeart/2005/8/layout/chevron1"/>
    <dgm:cxn modelId="{291D143C-8A42-4593-BA3E-09677593096C}" type="presParOf" srcId="{EE812ADB-7FCF-4CCC-8B30-668FC342BED0}" destId="{44B2722F-E719-4CA3-AC06-54FF92C73CDA}" srcOrd="3" destOrd="0" presId="urn:microsoft.com/office/officeart/2005/8/layout/chevron1"/>
    <dgm:cxn modelId="{AC948749-A689-4DFD-9EE1-011749163B2A}" type="presParOf" srcId="{EE812ADB-7FCF-4CCC-8B30-668FC342BED0}" destId="{329810CE-F5F4-4C1A-95B2-82D192627982}" srcOrd="4" destOrd="0" presId="urn:microsoft.com/office/officeart/2005/8/layout/chevron1"/>
    <dgm:cxn modelId="{A340D45E-7CD5-4F09-AD83-EB14F71F99C7}" type="presParOf" srcId="{EE812ADB-7FCF-4CCC-8B30-668FC342BED0}" destId="{BCA6DC52-89F5-4C15-8CC8-88EC2F8D6E0D}" srcOrd="5" destOrd="0" presId="urn:microsoft.com/office/officeart/2005/8/layout/chevron1"/>
    <dgm:cxn modelId="{2A2417BF-CD18-4B81-8384-7DCA3AF67093}" type="presParOf" srcId="{EE812ADB-7FCF-4CCC-8B30-668FC342BED0}" destId="{AF11F1FF-89AD-49CB-89CF-0E39E7ECFAD1}" srcOrd="6"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B73E9A-5251-4817-9C94-88D82B2990DF}" type="doc">
      <dgm:prSet loTypeId="urn:microsoft.com/office/officeart/2005/8/layout/gear1" loCatId="relationship" qsTypeId="urn:microsoft.com/office/officeart/2005/8/quickstyle/3d2" qsCatId="3D" csTypeId="urn:microsoft.com/office/officeart/2005/8/colors/accent1_2" csCatId="accent1" phldr="1"/>
      <dgm:spPr/>
    </dgm:pt>
    <dgm:pt modelId="{D991BB14-4A0C-4DA6-A10A-C2B226188D3F}">
      <dgm:prSet phldrT="[文字]" custT="1"/>
      <dgm:spPr/>
      <dgm:t>
        <a:bodyPr/>
        <a:lstStyle/>
        <a:p>
          <a:r>
            <a:rPr lang="en-US" sz="1100" b="0" dirty="0" smtClean="0"/>
            <a:t>Technical Review</a:t>
          </a:r>
          <a:endParaRPr lang="en-US" sz="1100" b="0" dirty="0"/>
        </a:p>
      </dgm:t>
    </dgm:pt>
    <dgm:pt modelId="{47ADAFD6-7553-4757-8F0F-64728450B406}" type="parTrans" cxnId="{673DC479-8AC5-4EAE-8F82-5D36D6CF2F95}">
      <dgm:prSet/>
      <dgm:spPr/>
      <dgm:t>
        <a:bodyPr/>
        <a:lstStyle/>
        <a:p>
          <a:endParaRPr lang="en-US"/>
        </a:p>
      </dgm:t>
    </dgm:pt>
    <dgm:pt modelId="{FE308A77-87C5-4ED8-B982-CE766B304F63}" type="sibTrans" cxnId="{673DC479-8AC5-4EAE-8F82-5D36D6CF2F95}">
      <dgm:prSet/>
      <dgm:spPr/>
      <dgm:t>
        <a:bodyPr/>
        <a:lstStyle/>
        <a:p>
          <a:endParaRPr lang="en-US"/>
        </a:p>
      </dgm:t>
    </dgm:pt>
    <dgm:pt modelId="{E962EEAD-BD2B-4144-A97C-64AFF8CF42E2}">
      <dgm:prSet phldrT="[文字]" custT="1"/>
      <dgm:spPr/>
      <dgm:t>
        <a:bodyPr/>
        <a:lstStyle/>
        <a:p>
          <a:r>
            <a:rPr lang="en-US" sz="800" b="0" dirty="0" smtClean="0"/>
            <a:t>Contents Review</a:t>
          </a:r>
          <a:endParaRPr lang="en-US" sz="800" b="0" dirty="0"/>
        </a:p>
      </dgm:t>
    </dgm:pt>
    <dgm:pt modelId="{321AE1B7-02B2-4FC3-851B-0F4690F95E86}" type="parTrans" cxnId="{8EB9BD6C-E84F-4DAF-8B6D-EE1F502AA6D6}">
      <dgm:prSet/>
      <dgm:spPr/>
      <dgm:t>
        <a:bodyPr/>
        <a:lstStyle/>
        <a:p>
          <a:endParaRPr lang="en-US"/>
        </a:p>
      </dgm:t>
    </dgm:pt>
    <dgm:pt modelId="{735B150C-BC54-4E1F-AE1E-80A6B9FAAD9F}" type="sibTrans" cxnId="{8EB9BD6C-E84F-4DAF-8B6D-EE1F502AA6D6}">
      <dgm:prSet/>
      <dgm:spPr/>
      <dgm:t>
        <a:bodyPr/>
        <a:lstStyle/>
        <a:p>
          <a:endParaRPr lang="en-US"/>
        </a:p>
      </dgm:t>
    </dgm:pt>
    <dgm:pt modelId="{0031D6CE-F723-4418-BEA8-39613B0237E3}" type="pres">
      <dgm:prSet presAssocID="{37B73E9A-5251-4817-9C94-88D82B2990DF}" presName="composite" presStyleCnt="0">
        <dgm:presLayoutVars>
          <dgm:chMax val="3"/>
          <dgm:animLvl val="lvl"/>
          <dgm:resizeHandles val="exact"/>
        </dgm:presLayoutVars>
      </dgm:prSet>
      <dgm:spPr/>
    </dgm:pt>
    <dgm:pt modelId="{27F7A154-4113-4C55-82F7-2CC7CB1AD7B1}" type="pres">
      <dgm:prSet presAssocID="{D991BB14-4A0C-4DA6-A10A-C2B226188D3F}" presName="gear1" presStyleLbl="node1" presStyleIdx="0" presStyleCnt="2" custLinFactNeighborX="22637" custLinFactNeighborY="4739">
        <dgm:presLayoutVars>
          <dgm:chMax val="1"/>
          <dgm:bulletEnabled val="1"/>
        </dgm:presLayoutVars>
      </dgm:prSet>
      <dgm:spPr/>
      <dgm:t>
        <a:bodyPr/>
        <a:lstStyle/>
        <a:p>
          <a:endParaRPr lang="en-GB"/>
        </a:p>
      </dgm:t>
    </dgm:pt>
    <dgm:pt modelId="{22C2693C-76E3-48B7-85D2-62775048218C}" type="pres">
      <dgm:prSet presAssocID="{D991BB14-4A0C-4DA6-A10A-C2B226188D3F}" presName="gear1srcNode" presStyleLbl="node1" presStyleIdx="0" presStyleCnt="2"/>
      <dgm:spPr/>
      <dgm:t>
        <a:bodyPr/>
        <a:lstStyle/>
        <a:p>
          <a:endParaRPr lang="en-GB"/>
        </a:p>
      </dgm:t>
    </dgm:pt>
    <dgm:pt modelId="{06AEFABD-4C30-4729-A8E9-8796CE73C07E}" type="pres">
      <dgm:prSet presAssocID="{D991BB14-4A0C-4DA6-A10A-C2B226188D3F}" presName="gear1dstNode" presStyleLbl="node1" presStyleIdx="0" presStyleCnt="2"/>
      <dgm:spPr/>
      <dgm:t>
        <a:bodyPr/>
        <a:lstStyle/>
        <a:p>
          <a:endParaRPr lang="en-GB"/>
        </a:p>
      </dgm:t>
    </dgm:pt>
    <dgm:pt modelId="{5C578A3A-C348-44A7-95C6-897777B43784}" type="pres">
      <dgm:prSet presAssocID="{E962EEAD-BD2B-4144-A97C-64AFF8CF42E2}" presName="gear2" presStyleLbl="node1" presStyleIdx="1" presStyleCnt="2" custScaleX="122253" custScaleY="116578">
        <dgm:presLayoutVars>
          <dgm:chMax val="1"/>
          <dgm:bulletEnabled val="1"/>
        </dgm:presLayoutVars>
      </dgm:prSet>
      <dgm:spPr/>
      <dgm:t>
        <a:bodyPr/>
        <a:lstStyle/>
        <a:p>
          <a:endParaRPr lang="en-GB"/>
        </a:p>
      </dgm:t>
    </dgm:pt>
    <dgm:pt modelId="{EB79389B-CC6E-4F90-A780-6F902C86E140}" type="pres">
      <dgm:prSet presAssocID="{E962EEAD-BD2B-4144-A97C-64AFF8CF42E2}" presName="gear2srcNode" presStyleLbl="node1" presStyleIdx="1" presStyleCnt="2"/>
      <dgm:spPr/>
      <dgm:t>
        <a:bodyPr/>
        <a:lstStyle/>
        <a:p>
          <a:endParaRPr lang="en-GB"/>
        </a:p>
      </dgm:t>
    </dgm:pt>
    <dgm:pt modelId="{005701EA-20B2-46AB-93A8-53F6AEB42075}" type="pres">
      <dgm:prSet presAssocID="{E962EEAD-BD2B-4144-A97C-64AFF8CF42E2}" presName="gear2dstNode" presStyleLbl="node1" presStyleIdx="1" presStyleCnt="2"/>
      <dgm:spPr/>
      <dgm:t>
        <a:bodyPr/>
        <a:lstStyle/>
        <a:p>
          <a:endParaRPr lang="en-GB"/>
        </a:p>
      </dgm:t>
    </dgm:pt>
    <dgm:pt modelId="{365556BB-22E7-4AE3-80B3-8073ABD8B5AE}" type="pres">
      <dgm:prSet presAssocID="{FE308A77-87C5-4ED8-B982-CE766B304F63}" presName="connector1" presStyleLbl="sibTrans2D1" presStyleIdx="0" presStyleCnt="2"/>
      <dgm:spPr/>
      <dgm:t>
        <a:bodyPr/>
        <a:lstStyle/>
        <a:p>
          <a:endParaRPr lang="en-GB"/>
        </a:p>
      </dgm:t>
    </dgm:pt>
    <dgm:pt modelId="{97E4E42D-0013-4BEE-A50B-365196461F74}" type="pres">
      <dgm:prSet presAssocID="{735B150C-BC54-4E1F-AE1E-80A6B9FAAD9F}" presName="connector2" presStyleLbl="sibTrans2D1" presStyleIdx="1" presStyleCnt="2"/>
      <dgm:spPr/>
      <dgm:t>
        <a:bodyPr/>
        <a:lstStyle/>
        <a:p>
          <a:endParaRPr lang="en-GB"/>
        </a:p>
      </dgm:t>
    </dgm:pt>
  </dgm:ptLst>
  <dgm:cxnLst>
    <dgm:cxn modelId="{20A2DB1E-FF72-4C8A-8D71-475C302B899A}" type="presOf" srcId="{D991BB14-4A0C-4DA6-A10A-C2B226188D3F}" destId="{27F7A154-4113-4C55-82F7-2CC7CB1AD7B1}" srcOrd="0" destOrd="0" presId="urn:microsoft.com/office/officeart/2005/8/layout/gear1"/>
    <dgm:cxn modelId="{673DC479-8AC5-4EAE-8F82-5D36D6CF2F95}" srcId="{37B73E9A-5251-4817-9C94-88D82B2990DF}" destId="{D991BB14-4A0C-4DA6-A10A-C2B226188D3F}" srcOrd="0" destOrd="0" parTransId="{47ADAFD6-7553-4757-8F0F-64728450B406}" sibTransId="{FE308A77-87C5-4ED8-B982-CE766B304F63}"/>
    <dgm:cxn modelId="{6D0E0070-240B-4229-985D-0C135A4F0DA7}" type="presOf" srcId="{E962EEAD-BD2B-4144-A97C-64AFF8CF42E2}" destId="{EB79389B-CC6E-4F90-A780-6F902C86E140}" srcOrd="1" destOrd="0" presId="urn:microsoft.com/office/officeart/2005/8/layout/gear1"/>
    <dgm:cxn modelId="{A9AC2986-C718-4F80-BC63-09209E0ECB92}" type="presOf" srcId="{FE308A77-87C5-4ED8-B982-CE766B304F63}" destId="{365556BB-22E7-4AE3-80B3-8073ABD8B5AE}" srcOrd="0" destOrd="0" presId="urn:microsoft.com/office/officeart/2005/8/layout/gear1"/>
    <dgm:cxn modelId="{855869AF-CD9F-47EE-B451-296D7A51C0FB}" type="presOf" srcId="{D991BB14-4A0C-4DA6-A10A-C2B226188D3F}" destId="{06AEFABD-4C30-4729-A8E9-8796CE73C07E}" srcOrd="2" destOrd="0" presId="urn:microsoft.com/office/officeart/2005/8/layout/gear1"/>
    <dgm:cxn modelId="{8EB9BD6C-E84F-4DAF-8B6D-EE1F502AA6D6}" srcId="{37B73E9A-5251-4817-9C94-88D82B2990DF}" destId="{E962EEAD-BD2B-4144-A97C-64AFF8CF42E2}" srcOrd="1" destOrd="0" parTransId="{321AE1B7-02B2-4FC3-851B-0F4690F95E86}" sibTransId="{735B150C-BC54-4E1F-AE1E-80A6B9FAAD9F}"/>
    <dgm:cxn modelId="{523DC3CC-EDDF-43D6-9C9C-DBE08702E3D3}" type="presOf" srcId="{735B150C-BC54-4E1F-AE1E-80A6B9FAAD9F}" destId="{97E4E42D-0013-4BEE-A50B-365196461F74}" srcOrd="0" destOrd="0" presId="urn:microsoft.com/office/officeart/2005/8/layout/gear1"/>
    <dgm:cxn modelId="{928482DA-052A-4523-9CEE-180CF08BADE2}" type="presOf" srcId="{E962EEAD-BD2B-4144-A97C-64AFF8CF42E2}" destId="{5C578A3A-C348-44A7-95C6-897777B43784}" srcOrd="0" destOrd="0" presId="urn:microsoft.com/office/officeart/2005/8/layout/gear1"/>
    <dgm:cxn modelId="{730EDF38-9A09-4507-9EA5-AB301C09F737}" type="presOf" srcId="{D991BB14-4A0C-4DA6-A10A-C2B226188D3F}" destId="{22C2693C-76E3-48B7-85D2-62775048218C}" srcOrd="1" destOrd="0" presId="urn:microsoft.com/office/officeart/2005/8/layout/gear1"/>
    <dgm:cxn modelId="{BA30D077-79E4-437C-AE68-9CAD69A761BC}" type="presOf" srcId="{37B73E9A-5251-4817-9C94-88D82B2990DF}" destId="{0031D6CE-F723-4418-BEA8-39613B0237E3}" srcOrd="0" destOrd="0" presId="urn:microsoft.com/office/officeart/2005/8/layout/gear1"/>
    <dgm:cxn modelId="{DE8E7C50-FAE8-4DCF-AD26-686C8C82E833}" type="presOf" srcId="{E962EEAD-BD2B-4144-A97C-64AFF8CF42E2}" destId="{005701EA-20B2-46AB-93A8-53F6AEB42075}" srcOrd="2" destOrd="0" presId="urn:microsoft.com/office/officeart/2005/8/layout/gear1"/>
    <dgm:cxn modelId="{A9FAC03A-558A-4CF3-8074-4E87BD40ABAE}" type="presParOf" srcId="{0031D6CE-F723-4418-BEA8-39613B0237E3}" destId="{27F7A154-4113-4C55-82F7-2CC7CB1AD7B1}" srcOrd="0" destOrd="0" presId="urn:microsoft.com/office/officeart/2005/8/layout/gear1"/>
    <dgm:cxn modelId="{1286BE7A-5407-43AC-BC23-DDD678E3BF73}" type="presParOf" srcId="{0031D6CE-F723-4418-BEA8-39613B0237E3}" destId="{22C2693C-76E3-48B7-85D2-62775048218C}" srcOrd="1" destOrd="0" presId="urn:microsoft.com/office/officeart/2005/8/layout/gear1"/>
    <dgm:cxn modelId="{699C17A9-AB78-4EC9-93CF-7DFCECB74EAA}" type="presParOf" srcId="{0031D6CE-F723-4418-BEA8-39613B0237E3}" destId="{06AEFABD-4C30-4729-A8E9-8796CE73C07E}" srcOrd="2" destOrd="0" presId="urn:microsoft.com/office/officeart/2005/8/layout/gear1"/>
    <dgm:cxn modelId="{43D61C9B-CAB9-40A3-A3B7-4070ECFCF001}" type="presParOf" srcId="{0031D6CE-F723-4418-BEA8-39613B0237E3}" destId="{5C578A3A-C348-44A7-95C6-897777B43784}" srcOrd="3" destOrd="0" presId="urn:microsoft.com/office/officeart/2005/8/layout/gear1"/>
    <dgm:cxn modelId="{F11D2E95-0714-434B-B6ED-D4227B0EC901}" type="presParOf" srcId="{0031D6CE-F723-4418-BEA8-39613B0237E3}" destId="{EB79389B-CC6E-4F90-A780-6F902C86E140}" srcOrd="4" destOrd="0" presId="urn:microsoft.com/office/officeart/2005/8/layout/gear1"/>
    <dgm:cxn modelId="{B199EEC4-C5B4-4516-A61D-D2963F25C49C}" type="presParOf" srcId="{0031D6CE-F723-4418-BEA8-39613B0237E3}" destId="{005701EA-20B2-46AB-93A8-53F6AEB42075}" srcOrd="5" destOrd="0" presId="urn:microsoft.com/office/officeart/2005/8/layout/gear1"/>
    <dgm:cxn modelId="{83A768C3-444F-406E-ACB5-532B18503EFE}" type="presParOf" srcId="{0031D6CE-F723-4418-BEA8-39613B0237E3}" destId="{365556BB-22E7-4AE3-80B3-8073ABD8B5AE}" srcOrd="6" destOrd="0" presId="urn:microsoft.com/office/officeart/2005/8/layout/gear1"/>
    <dgm:cxn modelId="{92765E87-6499-4A9D-B157-BBD1D48ACBBE}" type="presParOf" srcId="{0031D6CE-F723-4418-BEA8-39613B0237E3}" destId="{97E4E42D-0013-4BEE-A50B-365196461F74}" srcOrd="7" destOrd="0" presId="urn:microsoft.com/office/officeart/2005/8/layout/gear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FA2DDC-B7AA-491B-913C-A20FC7042F1A}">
      <dsp:nvSpPr>
        <dsp:cNvPr id="0" name=""/>
        <dsp:cNvSpPr/>
      </dsp:nvSpPr>
      <dsp:spPr>
        <a:xfrm>
          <a:off x="1696899" y="47"/>
          <a:ext cx="5103145" cy="583834"/>
        </a:xfrm>
        <a:prstGeom prst="roundRect">
          <a:avLst>
            <a:gd name="adj" fmla="val 10000"/>
          </a:avLst>
        </a:prstGeom>
        <a:solidFill>
          <a:schemeClr val="lt1">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1">
          <a:noAutofit/>
        </a:bodyPr>
        <a:lstStyle/>
        <a:p>
          <a:pPr lvl="0" algn="ctr" defTabSz="666750">
            <a:lnSpc>
              <a:spcPct val="90000"/>
            </a:lnSpc>
            <a:spcBef>
              <a:spcPct val="0"/>
            </a:spcBef>
            <a:spcAft>
              <a:spcPct val="35000"/>
            </a:spcAft>
          </a:pPr>
          <a:r>
            <a:rPr lang="en-US" sz="1500" kern="1200" dirty="0" smtClean="0">
              <a:solidFill>
                <a:srgbClr val="0070C0"/>
              </a:solidFill>
            </a:rPr>
            <a:t>Achievements </a:t>
          </a:r>
        </a:p>
        <a:p>
          <a:pPr lvl="0" algn="ctr" defTabSz="666750">
            <a:lnSpc>
              <a:spcPct val="90000"/>
            </a:lnSpc>
            <a:spcBef>
              <a:spcPct val="0"/>
            </a:spcBef>
            <a:spcAft>
              <a:spcPct val="35000"/>
            </a:spcAft>
          </a:pPr>
          <a:r>
            <a:rPr lang="en-US" sz="1500" kern="1200" dirty="0" smtClean="0">
              <a:solidFill>
                <a:srgbClr val="0070C0"/>
              </a:solidFill>
            </a:rPr>
            <a:t>EDM Group</a:t>
          </a:r>
          <a:endParaRPr lang="en-CA" sz="1500" kern="1200" dirty="0">
            <a:solidFill>
              <a:srgbClr val="0070C0"/>
            </a:solidFill>
          </a:endParaRPr>
        </a:p>
      </dsp:txBody>
      <dsp:txXfrm>
        <a:off x="1713999" y="17147"/>
        <a:ext cx="5068945" cy="549634"/>
      </dsp:txXfrm>
    </dsp:sp>
    <dsp:sp modelId="{C9185B90-587B-4519-8737-C005397A6F81}">
      <dsp:nvSpPr>
        <dsp:cNvPr id="0" name=""/>
        <dsp:cNvSpPr/>
      </dsp:nvSpPr>
      <dsp:spPr>
        <a:xfrm>
          <a:off x="1696899" y="688972"/>
          <a:ext cx="583834" cy="583834"/>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sp>
    <dsp:sp modelId="{01AB8281-CCA2-4DDC-AB5F-4E48A05C45F4}">
      <dsp:nvSpPr>
        <dsp:cNvPr id="0" name=""/>
        <dsp:cNvSpPr/>
      </dsp:nvSpPr>
      <dsp:spPr>
        <a:xfrm>
          <a:off x="2315763" y="688972"/>
          <a:ext cx="4484280" cy="583834"/>
        </a:xfrm>
        <a:prstGeom prst="roundRect">
          <a:avLst>
            <a:gd name="adj" fmla="val 16670"/>
          </a:avLst>
        </a:prstGeom>
        <a:solidFill>
          <a:schemeClr val="lt1">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solidFill>
                <a:srgbClr val="0070C0"/>
              </a:solidFill>
            </a:rPr>
            <a:t>Collecting and harmonizing data from various sources</a:t>
          </a:r>
          <a:endParaRPr lang="en-CA" sz="1400" kern="1200" dirty="0">
            <a:solidFill>
              <a:srgbClr val="0070C0"/>
            </a:solidFill>
          </a:endParaRPr>
        </a:p>
      </dsp:txBody>
      <dsp:txXfrm>
        <a:off x="2344269" y="717478"/>
        <a:ext cx="4427268" cy="526822"/>
      </dsp:txXfrm>
    </dsp:sp>
    <dsp:sp modelId="{A1451833-E932-4CD2-B062-FE425CF29B00}">
      <dsp:nvSpPr>
        <dsp:cNvPr id="0" name=""/>
        <dsp:cNvSpPr/>
      </dsp:nvSpPr>
      <dsp:spPr>
        <a:xfrm>
          <a:off x="1696899" y="1342866"/>
          <a:ext cx="583834" cy="583834"/>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sp>
    <dsp:sp modelId="{C248DF12-6C1B-4966-9F18-D95F01E75E9C}">
      <dsp:nvSpPr>
        <dsp:cNvPr id="0" name=""/>
        <dsp:cNvSpPr/>
      </dsp:nvSpPr>
      <dsp:spPr>
        <a:xfrm>
          <a:off x="2315763" y="1342866"/>
          <a:ext cx="4484280" cy="583834"/>
        </a:xfrm>
        <a:prstGeom prst="roundRect">
          <a:avLst>
            <a:gd name="adj" fmla="val 16670"/>
          </a:avLst>
        </a:prstGeom>
        <a:solidFill>
          <a:schemeClr val="lt1">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solidFill>
                <a:srgbClr val="0070C0"/>
              </a:solidFill>
            </a:rPr>
            <a:t>Used standard reference tables and taxonomies , so as to have holistic data depository within the Organization	</a:t>
          </a:r>
          <a:endParaRPr lang="en-CA" sz="1400" kern="1200" dirty="0">
            <a:solidFill>
              <a:srgbClr val="0070C0"/>
            </a:solidFill>
          </a:endParaRPr>
        </a:p>
      </dsp:txBody>
      <dsp:txXfrm>
        <a:off x="2344269" y="1371372"/>
        <a:ext cx="4427268" cy="526822"/>
      </dsp:txXfrm>
    </dsp:sp>
    <dsp:sp modelId="{D2FA1C30-82AA-4884-9E46-C0E709230BFE}">
      <dsp:nvSpPr>
        <dsp:cNvPr id="0" name=""/>
        <dsp:cNvSpPr/>
      </dsp:nvSpPr>
      <dsp:spPr>
        <a:xfrm>
          <a:off x="1696899" y="1996761"/>
          <a:ext cx="583834" cy="583834"/>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sp>
    <dsp:sp modelId="{E386CFC6-89C1-41B7-9798-39F9F6A1020E}">
      <dsp:nvSpPr>
        <dsp:cNvPr id="0" name=""/>
        <dsp:cNvSpPr/>
      </dsp:nvSpPr>
      <dsp:spPr>
        <a:xfrm>
          <a:off x="2315763" y="1996761"/>
          <a:ext cx="4484280" cy="583834"/>
        </a:xfrm>
        <a:prstGeom prst="roundRect">
          <a:avLst>
            <a:gd name="adj" fmla="val 16670"/>
          </a:avLst>
        </a:prstGeom>
        <a:solidFill>
          <a:schemeClr val="lt1">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solidFill>
                <a:srgbClr val="0070C0"/>
              </a:solidFill>
            </a:rPr>
            <a:t>Depository data: Covers operational, financial and economical data to meet Member States and ICAO strategic objectives</a:t>
          </a:r>
          <a:endParaRPr lang="en-CA" sz="1400" kern="1200" dirty="0">
            <a:solidFill>
              <a:srgbClr val="0070C0"/>
            </a:solidFill>
          </a:endParaRPr>
        </a:p>
      </dsp:txBody>
      <dsp:txXfrm>
        <a:off x="2344269" y="2025267"/>
        <a:ext cx="4427268" cy="526822"/>
      </dsp:txXfrm>
    </dsp:sp>
    <dsp:sp modelId="{77747E89-38FB-4A77-88FC-9C24BEC78674}">
      <dsp:nvSpPr>
        <dsp:cNvPr id="0" name=""/>
        <dsp:cNvSpPr/>
      </dsp:nvSpPr>
      <dsp:spPr>
        <a:xfrm>
          <a:off x="1696899" y="2650655"/>
          <a:ext cx="583834" cy="583834"/>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sp>
    <dsp:sp modelId="{FDCB2F4F-DF73-468C-9860-92447A995AF1}">
      <dsp:nvSpPr>
        <dsp:cNvPr id="0" name=""/>
        <dsp:cNvSpPr/>
      </dsp:nvSpPr>
      <dsp:spPr>
        <a:xfrm>
          <a:off x="2315763" y="2650655"/>
          <a:ext cx="4484280" cy="583834"/>
        </a:xfrm>
        <a:prstGeom prst="roundRect">
          <a:avLst>
            <a:gd name="adj" fmla="val 16670"/>
          </a:avLst>
        </a:prstGeom>
        <a:solidFill>
          <a:srgbClr val="FDCAFE"/>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solidFill>
                <a:srgbClr val="0070C0"/>
              </a:solidFill>
            </a:rPr>
            <a:t>Integrated approach of combining diverse data within one database has increased the effectiveness of the data usage</a:t>
          </a:r>
          <a:endParaRPr lang="en-CA" sz="1400" kern="1200" dirty="0">
            <a:solidFill>
              <a:srgbClr val="0070C0"/>
            </a:solidFill>
          </a:endParaRPr>
        </a:p>
      </dsp:txBody>
      <dsp:txXfrm>
        <a:off x="2344269" y="2679161"/>
        <a:ext cx="4427268" cy="526822"/>
      </dsp:txXfrm>
    </dsp:sp>
    <dsp:sp modelId="{5C660354-BF49-4A29-B0F5-6584E2FF7673}">
      <dsp:nvSpPr>
        <dsp:cNvPr id="0" name=""/>
        <dsp:cNvSpPr/>
      </dsp:nvSpPr>
      <dsp:spPr>
        <a:xfrm>
          <a:off x="1696899" y="3304550"/>
          <a:ext cx="583834" cy="583834"/>
        </a:xfrm>
        <a:prstGeom prst="roundRect">
          <a:avLst>
            <a:gd name="adj" fmla="val 16670"/>
          </a:avLst>
        </a:prstGeom>
        <a:blipFill rotWithShape="1">
          <a:blip xmlns:r="http://schemas.openxmlformats.org/officeDocument/2006/relationships" r:embed="rId2"/>
          <a:stretch>
            <a:fillRect/>
          </a:stretch>
        </a:blip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sp>
    <dsp:sp modelId="{367460E5-5D2F-460F-98DD-E205AE70C8FC}">
      <dsp:nvSpPr>
        <dsp:cNvPr id="0" name=""/>
        <dsp:cNvSpPr/>
      </dsp:nvSpPr>
      <dsp:spPr>
        <a:xfrm>
          <a:off x="2315763" y="3304550"/>
          <a:ext cx="4484280" cy="583834"/>
        </a:xfrm>
        <a:prstGeom prst="roundRect">
          <a:avLst>
            <a:gd name="adj" fmla="val 16670"/>
          </a:avLst>
        </a:prstGeom>
        <a:solidFill>
          <a:schemeClr val="bg1"/>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CA" sz="1400" kern="1200" dirty="0" smtClean="0">
              <a:solidFill>
                <a:srgbClr val="0070C0"/>
              </a:solidFill>
            </a:rPr>
            <a:t>Generates design of added value analytics using the integrated and harmonized data, which will meet the needs of Member States and other stakeholders</a:t>
          </a:r>
          <a:endParaRPr lang="en-CA" sz="1400" kern="1200" dirty="0">
            <a:solidFill>
              <a:srgbClr val="0070C0"/>
            </a:solidFill>
          </a:endParaRPr>
        </a:p>
      </dsp:txBody>
      <dsp:txXfrm>
        <a:off x="2344269" y="3333056"/>
        <a:ext cx="4427268" cy="5268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4D1CE4-9B0E-4C65-8D85-652D20F0FB56}">
      <dsp:nvSpPr>
        <dsp:cNvPr id="0" name=""/>
        <dsp:cNvSpPr/>
      </dsp:nvSpPr>
      <dsp:spPr>
        <a:xfrm>
          <a:off x="2979323" y="26895"/>
          <a:ext cx="1398580" cy="1398580"/>
        </a:xfrm>
        <a:prstGeom prst="ellipse">
          <a:avLst/>
        </a:prstGeom>
        <a:solidFill>
          <a:schemeClr val="lt1">
            <a:alpha val="50000"/>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dirty="0" smtClean="0">
            <a:solidFill>
              <a:schemeClr val="accent1">
                <a:lumMod val="75000"/>
              </a:schemeClr>
            </a:solidFill>
          </a:endParaRPr>
        </a:p>
        <a:p>
          <a:pPr lvl="0" algn="ctr" defTabSz="533400">
            <a:lnSpc>
              <a:spcPct val="90000"/>
            </a:lnSpc>
            <a:spcBef>
              <a:spcPct val="0"/>
            </a:spcBef>
            <a:spcAft>
              <a:spcPct val="35000"/>
            </a:spcAft>
          </a:pPr>
          <a:endParaRPr lang="en-US" sz="1200" b="1" kern="1200" dirty="0" smtClean="0">
            <a:solidFill>
              <a:schemeClr val="accent1">
                <a:lumMod val="75000"/>
              </a:schemeClr>
            </a:solidFill>
          </a:endParaRPr>
        </a:p>
        <a:p>
          <a:pPr lvl="0" algn="ctr" defTabSz="533400">
            <a:lnSpc>
              <a:spcPct val="90000"/>
            </a:lnSpc>
            <a:spcBef>
              <a:spcPct val="0"/>
            </a:spcBef>
            <a:spcAft>
              <a:spcPct val="35000"/>
            </a:spcAft>
          </a:pPr>
          <a:r>
            <a:rPr lang="en-US" sz="1200" b="1" kern="1200" dirty="0" smtClean="0">
              <a:solidFill>
                <a:schemeClr val="accent1">
                  <a:lumMod val="75000"/>
                </a:schemeClr>
              </a:solidFill>
            </a:rPr>
            <a:t>Detailed understanding of the datasets, Integral to work of Bureaus</a:t>
          </a:r>
          <a:endParaRPr lang="en-CA" sz="1200" b="1" kern="1200" dirty="0">
            <a:solidFill>
              <a:schemeClr val="accent1">
                <a:lumMod val="75000"/>
              </a:schemeClr>
            </a:solidFill>
          </a:endParaRPr>
        </a:p>
      </dsp:txBody>
      <dsp:txXfrm>
        <a:off x="3140698" y="215166"/>
        <a:ext cx="1075831" cy="443780"/>
      </dsp:txXfrm>
    </dsp:sp>
    <dsp:sp modelId="{69AEC18B-97DD-40DD-9092-6BF14B7FA4AB}">
      <dsp:nvSpPr>
        <dsp:cNvPr id="0" name=""/>
        <dsp:cNvSpPr/>
      </dsp:nvSpPr>
      <dsp:spPr>
        <a:xfrm>
          <a:off x="3202834" y="645498"/>
          <a:ext cx="2188764" cy="1398580"/>
        </a:xfrm>
        <a:prstGeom prst="ellipse">
          <a:avLst/>
        </a:prstGeom>
        <a:solidFill>
          <a:schemeClr val="lt1">
            <a:alpha val="50000"/>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US" sz="1200" b="1" i="1" kern="1200" dirty="0" smtClean="0">
              <a:solidFill>
                <a:srgbClr val="0070C0"/>
              </a:solidFill>
              <a:hlinkClick xmlns:r="http://schemas.openxmlformats.org/officeDocument/2006/relationships" r:id="" action="ppaction://hlinksldjump"/>
            </a:rPr>
            <a:t>Powerful harmonized data warehouse</a:t>
          </a:r>
          <a:r>
            <a:rPr lang="en-US" sz="1200" b="1" i="1" kern="1200" smtClean="0">
              <a:solidFill>
                <a:srgbClr val="0070C0"/>
              </a:solidFill>
              <a:hlinkClick xmlns:r="http://schemas.openxmlformats.org/officeDocument/2006/relationships" r:id="" action="ppaction://hlinksldjump"/>
            </a:rPr>
            <a:t>, </a:t>
          </a:r>
          <a:endParaRPr lang="en-CA" sz="1200" b="1" i="1" kern="1200" dirty="0">
            <a:solidFill>
              <a:srgbClr val="0070C0"/>
            </a:solidFill>
          </a:endParaRPr>
        </a:p>
      </dsp:txBody>
      <dsp:txXfrm>
        <a:off x="4381400" y="806873"/>
        <a:ext cx="841832" cy="1075831"/>
      </dsp:txXfrm>
    </dsp:sp>
    <dsp:sp modelId="{2B16E267-BDD1-4F31-B8E6-C57EEF3BD860}">
      <dsp:nvSpPr>
        <dsp:cNvPr id="0" name=""/>
        <dsp:cNvSpPr/>
      </dsp:nvSpPr>
      <dsp:spPr>
        <a:xfrm>
          <a:off x="2904213" y="1264101"/>
          <a:ext cx="1548802" cy="1398580"/>
        </a:xfrm>
        <a:prstGeom prst="ellipse">
          <a:avLst/>
        </a:prstGeom>
        <a:solidFill>
          <a:schemeClr val="lt1">
            <a:alpha val="50000"/>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b" anchorCtr="0">
          <a:noAutofit/>
        </a:bodyPr>
        <a:lstStyle/>
        <a:p>
          <a:pPr lvl="0" algn="ctr" defTabSz="622300">
            <a:lnSpc>
              <a:spcPct val="100000"/>
            </a:lnSpc>
            <a:spcBef>
              <a:spcPct val="0"/>
            </a:spcBef>
            <a:spcAft>
              <a:spcPts val="0"/>
            </a:spcAft>
          </a:pPr>
          <a:r>
            <a:rPr lang="en-US" sz="1400" b="1" kern="1200" dirty="0" smtClean="0">
              <a:solidFill>
                <a:srgbClr val="0070C0"/>
              </a:solidFill>
            </a:rPr>
            <a:t>Data  and analysis viewable by the different users and analysts                        </a:t>
          </a:r>
          <a:endParaRPr lang="en-CA" sz="1400" b="1" kern="1200" dirty="0">
            <a:solidFill>
              <a:srgbClr val="0070C0"/>
            </a:solidFill>
          </a:endParaRPr>
        </a:p>
      </dsp:txBody>
      <dsp:txXfrm>
        <a:off x="3082921" y="2030631"/>
        <a:ext cx="1191386" cy="443780"/>
      </dsp:txXfrm>
    </dsp:sp>
    <dsp:sp modelId="{0A4D6224-C088-439A-99C0-50B119070C38}">
      <dsp:nvSpPr>
        <dsp:cNvPr id="0" name=""/>
        <dsp:cNvSpPr/>
      </dsp:nvSpPr>
      <dsp:spPr>
        <a:xfrm>
          <a:off x="1825672" y="629960"/>
          <a:ext cx="2531081" cy="1398580"/>
        </a:xfrm>
        <a:prstGeom prst="ellipse">
          <a:avLst/>
        </a:prstGeom>
        <a:solidFill>
          <a:schemeClr val="lt1">
            <a:alpha val="50000"/>
            <a:hueOff val="0"/>
            <a:satOff val="0"/>
            <a:lumOff val="0"/>
            <a:alphaOff val="0"/>
          </a:schemeClr>
        </a:solidFill>
        <a:ln w="25400" cap="flat" cmpd="sng" algn="ctr">
          <a:solidFill>
            <a:srgbClr val="A88000"/>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US" sz="1200" b="1" kern="1200" dirty="0" smtClean="0">
              <a:solidFill>
                <a:srgbClr val="0070C0"/>
              </a:solidFill>
            </a:rPr>
            <a:t>Enabled the Secretariat to cross reference various data sets, so generate value to the analysis</a:t>
          </a:r>
          <a:endParaRPr lang="en-CA" sz="1200" b="1" kern="1200" dirty="0">
            <a:solidFill>
              <a:srgbClr val="0070C0"/>
            </a:solidFill>
          </a:endParaRPr>
        </a:p>
      </dsp:txBody>
      <dsp:txXfrm>
        <a:off x="2020371" y="791335"/>
        <a:ext cx="973492" cy="10758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94B8E-FA45-4573-946A-9AE9EB561B2B}">
      <dsp:nvSpPr>
        <dsp:cNvPr id="0" name=""/>
        <dsp:cNvSpPr/>
      </dsp:nvSpPr>
      <dsp:spPr>
        <a:xfrm>
          <a:off x="623004" y="0"/>
          <a:ext cx="6986484" cy="2558678"/>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AE4C7E-E790-4F65-B4C1-4AE45268C109}">
      <dsp:nvSpPr>
        <dsp:cNvPr id="0" name=""/>
        <dsp:cNvSpPr/>
      </dsp:nvSpPr>
      <dsp:spPr>
        <a:xfrm>
          <a:off x="3206" y="1158050"/>
          <a:ext cx="1866582" cy="746632"/>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Data Flow Design</a:t>
          </a:r>
          <a:endParaRPr lang="en-US" sz="1800" b="1" kern="1200" dirty="0">
            <a:solidFill>
              <a:schemeClr val="bg1"/>
            </a:solidFill>
          </a:endParaRPr>
        </a:p>
      </dsp:txBody>
      <dsp:txXfrm>
        <a:off x="376522" y="1158050"/>
        <a:ext cx="1119950" cy="746632"/>
      </dsp:txXfrm>
    </dsp:sp>
    <dsp:sp modelId="{63F60D0B-71B8-47D0-9C63-31BCFB76593C}">
      <dsp:nvSpPr>
        <dsp:cNvPr id="0" name=""/>
        <dsp:cNvSpPr/>
      </dsp:nvSpPr>
      <dsp:spPr>
        <a:xfrm>
          <a:off x="1683130" y="1158050"/>
          <a:ext cx="1866582" cy="746632"/>
        </a:xfrm>
        <a:prstGeom prst="chevron">
          <a:avLst/>
        </a:prstGeom>
        <a:gradFill rotWithShape="0">
          <a:gsLst>
            <a:gs pos="0">
              <a:schemeClr val="accent2">
                <a:hueOff val="-2385648"/>
                <a:satOff val="-5565"/>
                <a:lumOff val="-9085"/>
                <a:alphaOff val="0"/>
                <a:shade val="51000"/>
                <a:satMod val="130000"/>
              </a:schemeClr>
            </a:gs>
            <a:gs pos="80000">
              <a:schemeClr val="accent2">
                <a:hueOff val="-2385648"/>
                <a:satOff val="-5565"/>
                <a:lumOff val="-9085"/>
                <a:alphaOff val="0"/>
                <a:shade val="93000"/>
                <a:satMod val="130000"/>
              </a:schemeClr>
            </a:gs>
            <a:gs pos="100000">
              <a:schemeClr val="accent2">
                <a:hueOff val="-2385648"/>
                <a:satOff val="-5565"/>
                <a:lumOff val="-908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100000"/>
            </a:lnSpc>
            <a:spcBef>
              <a:spcPct val="0"/>
            </a:spcBef>
            <a:spcAft>
              <a:spcPts val="0"/>
            </a:spcAft>
          </a:pPr>
          <a:r>
            <a:rPr lang="en-US" sz="1600" b="1" kern="1200" dirty="0" smtClean="0">
              <a:solidFill>
                <a:schemeClr val="bg1"/>
              </a:solidFill>
            </a:rPr>
            <a:t>Concepts</a:t>
          </a:r>
        </a:p>
        <a:p>
          <a:pPr lvl="0" algn="ctr" defTabSz="711200">
            <a:lnSpc>
              <a:spcPct val="100000"/>
            </a:lnSpc>
            <a:spcBef>
              <a:spcPct val="0"/>
            </a:spcBef>
            <a:spcAft>
              <a:spcPts val="0"/>
            </a:spcAft>
          </a:pPr>
          <a:r>
            <a:rPr lang="en-US" sz="1600" b="1" kern="1200" dirty="0" smtClean="0">
              <a:solidFill>
                <a:schemeClr val="bg1"/>
              </a:solidFill>
            </a:rPr>
            <a:t>&amp;</a:t>
          </a:r>
        </a:p>
        <a:p>
          <a:pPr lvl="0" algn="ctr" defTabSz="711200">
            <a:lnSpc>
              <a:spcPct val="100000"/>
            </a:lnSpc>
            <a:spcBef>
              <a:spcPct val="0"/>
            </a:spcBef>
            <a:spcAft>
              <a:spcPts val="0"/>
            </a:spcAft>
          </a:pPr>
          <a:r>
            <a:rPr lang="en-US" sz="1600" b="1" kern="1200" dirty="0" smtClean="0">
              <a:solidFill>
                <a:schemeClr val="bg1"/>
              </a:solidFill>
            </a:rPr>
            <a:t>Code Lists</a:t>
          </a:r>
          <a:endParaRPr lang="en-US" sz="1600" b="1" kern="1200" dirty="0">
            <a:solidFill>
              <a:schemeClr val="bg1"/>
            </a:solidFill>
          </a:endParaRPr>
        </a:p>
      </dsp:txBody>
      <dsp:txXfrm>
        <a:off x="2056446" y="1158050"/>
        <a:ext cx="1119950" cy="746632"/>
      </dsp:txXfrm>
    </dsp:sp>
    <dsp:sp modelId="{329810CE-F5F4-4C1A-95B2-82D192627982}">
      <dsp:nvSpPr>
        <dsp:cNvPr id="0" name=""/>
        <dsp:cNvSpPr/>
      </dsp:nvSpPr>
      <dsp:spPr>
        <a:xfrm>
          <a:off x="3363054" y="1158050"/>
          <a:ext cx="1866582" cy="746632"/>
        </a:xfrm>
        <a:prstGeom prst="chevron">
          <a:avLst/>
        </a:prstGeom>
        <a:gradFill rotWithShape="0">
          <a:gsLst>
            <a:gs pos="0">
              <a:schemeClr val="accent2">
                <a:hueOff val="-4771295"/>
                <a:satOff val="-11129"/>
                <a:lumOff val="-18169"/>
                <a:alphaOff val="0"/>
                <a:shade val="51000"/>
                <a:satMod val="130000"/>
              </a:schemeClr>
            </a:gs>
            <a:gs pos="80000">
              <a:schemeClr val="accent2">
                <a:hueOff val="-4771295"/>
                <a:satOff val="-11129"/>
                <a:lumOff val="-18169"/>
                <a:alphaOff val="0"/>
                <a:shade val="93000"/>
                <a:satMod val="130000"/>
              </a:schemeClr>
            </a:gs>
            <a:gs pos="100000">
              <a:schemeClr val="accent2">
                <a:hueOff val="-4771295"/>
                <a:satOff val="-11129"/>
                <a:lumOff val="-1816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bg1"/>
              </a:solidFill>
            </a:rPr>
            <a:t>DSD Matrix</a:t>
          </a:r>
          <a:endParaRPr lang="en-US" sz="2000" b="1" kern="1200" dirty="0">
            <a:solidFill>
              <a:schemeClr val="bg1"/>
            </a:solidFill>
          </a:endParaRPr>
        </a:p>
      </dsp:txBody>
      <dsp:txXfrm>
        <a:off x="3736370" y="1158050"/>
        <a:ext cx="1119950" cy="746632"/>
      </dsp:txXfrm>
    </dsp:sp>
    <dsp:sp modelId="{AF11F1FF-89AD-49CB-89CF-0E39E7ECFAD1}">
      <dsp:nvSpPr>
        <dsp:cNvPr id="0" name=""/>
        <dsp:cNvSpPr/>
      </dsp:nvSpPr>
      <dsp:spPr>
        <a:xfrm>
          <a:off x="5042979" y="1158050"/>
          <a:ext cx="1866582" cy="746632"/>
        </a:xfrm>
        <a:prstGeom prst="chevron">
          <a:avLst/>
        </a:prstGeom>
        <a:gradFill rotWithShape="0">
          <a:gsLst>
            <a:gs pos="0">
              <a:schemeClr val="accent2">
                <a:hueOff val="-7156942"/>
                <a:satOff val="-16694"/>
                <a:lumOff val="-27254"/>
                <a:alphaOff val="0"/>
                <a:shade val="51000"/>
                <a:satMod val="130000"/>
              </a:schemeClr>
            </a:gs>
            <a:gs pos="80000">
              <a:schemeClr val="accent2">
                <a:hueOff val="-7156942"/>
                <a:satOff val="-16694"/>
                <a:lumOff val="-27254"/>
                <a:alphaOff val="0"/>
                <a:shade val="93000"/>
                <a:satMod val="130000"/>
              </a:schemeClr>
            </a:gs>
            <a:gs pos="100000">
              <a:schemeClr val="accent2">
                <a:hueOff val="-7156942"/>
                <a:satOff val="-16694"/>
                <a:lumOff val="-2725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bg1"/>
              </a:solidFill>
            </a:rPr>
            <a:t>SDMX DSD</a:t>
          </a:r>
          <a:endParaRPr lang="en-US" sz="2000" b="1" kern="1200" dirty="0">
            <a:solidFill>
              <a:schemeClr val="bg1"/>
            </a:solidFill>
          </a:endParaRPr>
        </a:p>
      </dsp:txBody>
      <dsp:txXfrm>
        <a:off x="5416295" y="1158050"/>
        <a:ext cx="1119950" cy="7466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F7A154-4113-4C55-82F7-2CC7CB1AD7B1}">
      <dsp:nvSpPr>
        <dsp:cNvPr id="0" name=""/>
        <dsp:cNvSpPr/>
      </dsp:nvSpPr>
      <dsp:spPr>
        <a:xfrm>
          <a:off x="2664293" y="726924"/>
          <a:ext cx="1063137" cy="1063137"/>
        </a:xfrm>
        <a:prstGeom prst="gear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0" kern="1200" dirty="0" smtClean="0"/>
            <a:t>Technical Review</a:t>
          </a:r>
          <a:endParaRPr lang="en-US" sz="1100" b="0" kern="1200" dirty="0"/>
        </a:p>
      </dsp:txBody>
      <dsp:txXfrm>
        <a:off x="2878031" y="975959"/>
        <a:ext cx="635661" cy="546474"/>
      </dsp:txXfrm>
    </dsp:sp>
    <dsp:sp modelId="{5C578A3A-C348-44A7-95C6-897777B43784}">
      <dsp:nvSpPr>
        <dsp:cNvPr id="0" name=""/>
        <dsp:cNvSpPr/>
      </dsp:nvSpPr>
      <dsp:spPr>
        <a:xfrm>
          <a:off x="1719049" y="361165"/>
          <a:ext cx="945248" cy="901370"/>
        </a:xfrm>
        <a:prstGeom prst="gear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b="0" kern="1200" dirty="0" smtClean="0"/>
            <a:t>Contents Review</a:t>
          </a:r>
          <a:endParaRPr lang="en-US" sz="800" b="0" kern="1200" dirty="0"/>
        </a:p>
      </dsp:txBody>
      <dsp:txXfrm>
        <a:off x="1952350" y="589459"/>
        <a:ext cx="478646" cy="444782"/>
      </dsp:txXfrm>
    </dsp:sp>
    <dsp:sp modelId="{365556BB-22E7-4AE3-80B3-8073ABD8B5AE}">
      <dsp:nvSpPr>
        <dsp:cNvPr id="0" name=""/>
        <dsp:cNvSpPr/>
      </dsp:nvSpPr>
      <dsp:spPr>
        <a:xfrm>
          <a:off x="2426931" y="520308"/>
          <a:ext cx="1307658" cy="1307658"/>
        </a:xfrm>
        <a:prstGeom prst="circularArrow">
          <a:avLst>
            <a:gd name="adj1" fmla="val 4878"/>
            <a:gd name="adj2" fmla="val 312630"/>
            <a:gd name="adj3" fmla="val 2886096"/>
            <a:gd name="adj4" fmla="val 15613786"/>
            <a:gd name="adj5" fmla="val 5691"/>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97E4E42D-0013-4BEE-A50B-365196461F74}">
      <dsp:nvSpPr>
        <dsp:cNvPr id="0" name=""/>
        <dsp:cNvSpPr/>
      </dsp:nvSpPr>
      <dsp:spPr>
        <a:xfrm>
          <a:off x="1668147" y="263881"/>
          <a:ext cx="988717" cy="988717"/>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4B0BDE-6D00-47E2-BDB8-0522B74B79A8}" type="datetimeFigureOut">
              <a:rPr lang="en-US" smtClean="0"/>
              <a:t>9/29/2015</a:t>
            </a:fld>
            <a:endParaRPr lang="en-US"/>
          </a:p>
        </p:txBody>
      </p:sp>
      <p:sp>
        <p:nvSpPr>
          <p:cNvPr id="4" name="投影片圖像版面配置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10DDEC-3CB6-4B1B-B18E-55560F32D24C}" type="slidenum">
              <a:rPr lang="en-US" smtClean="0"/>
              <a:t>‹#›</a:t>
            </a:fld>
            <a:endParaRPr lang="en-US"/>
          </a:p>
        </p:txBody>
      </p:sp>
    </p:spTree>
    <p:extLst>
      <p:ext uri="{BB962C8B-B14F-4D97-AF65-F5344CB8AC3E}">
        <p14:creationId xmlns:p14="http://schemas.microsoft.com/office/powerpoint/2010/main" val="2572163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Good</a:t>
            </a:r>
            <a:r>
              <a:rPr lang="en-CA" baseline="0" dirty="0" smtClean="0"/>
              <a:t> Afternoon , I am Sainarayan , C/ADA of ICAO . The UN specialised agency </a:t>
            </a:r>
            <a:r>
              <a:rPr lang="en-CA" dirty="0" smtClean="0">
                <a:effectLst/>
              </a:rPr>
              <a:t>created in 1944 upon the signing of the Convention on International Civil Aviation (Chicago Convention).</a:t>
            </a:r>
            <a:endParaRPr lang="en-CA" baseline="0" dirty="0" smtClean="0"/>
          </a:p>
          <a:p>
            <a:endParaRPr lang="en-CA" baseline="0" dirty="0" smtClean="0"/>
          </a:p>
          <a:p>
            <a:r>
              <a:rPr lang="en-CA" dirty="0" smtClean="0">
                <a:effectLst/>
              </a:rPr>
              <a:t>ICAO works with the Convention’s 191 Member States and global aviation organizations to develop international Standards and Recommended Practices (SARPs) which States reference when developing their legally-enforceable national civil aviation regulations</a:t>
            </a:r>
          </a:p>
          <a:p>
            <a:endParaRPr lang="en-CA" dirty="0" smtClean="0">
              <a:effectLst/>
            </a:endParaRPr>
          </a:p>
          <a:p>
            <a:r>
              <a:rPr lang="en-CA" dirty="0" smtClean="0">
                <a:effectLst/>
              </a:rPr>
              <a:t>The strategic objectives of ICAO are Safety, NAVCAP and EFF, S&amp;F, ECD and ENV PROT. Hence the data and analysis</a:t>
            </a:r>
            <a:r>
              <a:rPr lang="en-CA" baseline="0" dirty="0" smtClean="0">
                <a:effectLst/>
              </a:rPr>
              <a:t> program of ICAO reflects this diverse data sets.</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1</a:t>
            </a:fld>
            <a:endParaRPr lang="en-US"/>
          </a:p>
        </p:txBody>
      </p:sp>
    </p:spTree>
    <p:extLst>
      <p:ext uri="{BB962C8B-B14F-4D97-AF65-F5344CB8AC3E}">
        <p14:creationId xmlns:p14="http://schemas.microsoft.com/office/powerpoint/2010/main" val="240766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benefits of</a:t>
            </a:r>
            <a:r>
              <a:rPr lang="en-CA" baseline="0" dirty="0" smtClean="0"/>
              <a:t> our exercise was significant . The focus  placed on DSD (metadata) and the harmonized code lists enabled us to drop redundancies, build better relationships , facilitated cross functional better understanding of the data sets and its potential at the least cost and time </a:t>
            </a:r>
          </a:p>
          <a:p>
            <a:endParaRPr lang="en-CA" baseline="0" dirty="0" smtClean="0"/>
          </a:p>
          <a:p>
            <a:r>
              <a:rPr lang="en-CA" sz="1200" b="0" i="0" kern="1200" dirty="0" smtClean="0">
                <a:solidFill>
                  <a:schemeClr val="tx1"/>
                </a:solidFill>
                <a:effectLst/>
                <a:latin typeface="+mn-lt"/>
                <a:ea typeface="+mn-ea"/>
                <a:cs typeface="+mn-cs"/>
              </a:rPr>
              <a:t>It</a:t>
            </a:r>
            <a:r>
              <a:rPr lang="en-CA" sz="1200" b="0" i="0" kern="1200" baseline="0" dirty="0" smtClean="0">
                <a:solidFill>
                  <a:schemeClr val="tx1"/>
                </a:solidFill>
                <a:effectLst/>
                <a:latin typeface="+mn-lt"/>
                <a:ea typeface="+mn-ea"/>
                <a:cs typeface="+mn-cs"/>
              </a:rPr>
              <a:t> was an efficient way of </a:t>
            </a:r>
            <a:r>
              <a:rPr lang="en-CA" sz="1200" b="0" i="0" kern="1200" dirty="0" smtClean="0">
                <a:solidFill>
                  <a:schemeClr val="tx1"/>
                </a:solidFill>
                <a:effectLst/>
                <a:latin typeface="+mn-lt"/>
                <a:ea typeface="+mn-ea"/>
                <a:cs typeface="+mn-cs"/>
              </a:rPr>
              <a:t> reduction of diversity among statistical data production processes and related business process</a:t>
            </a:r>
            <a:r>
              <a:rPr lang="en-CA" sz="1200" b="0" i="0" kern="1200" baseline="0" dirty="0" smtClean="0">
                <a:solidFill>
                  <a:schemeClr val="tx1"/>
                </a:solidFill>
                <a:effectLst/>
                <a:latin typeface="+mn-lt"/>
                <a:ea typeface="+mn-ea"/>
                <a:cs typeface="+mn-cs"/>
              </a:rPr>
              <a:t> leading to better analysis and meeting the requirements of our Member States</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10</a:t>
            </a:fld>
            <a:endParaRPr lang="en-US"/>
          </a:p>
        </p:txBody>
      </p:sp>
    </p:spTree>
    <p:extLst>
      <p:ext uri="{BB962C8B-B14F-4D97-AF65-F5344CB8AC3E}">
        <p14:creationId xmlns:p14="http://schemas.microsoft.com/office/powerpoint/2010/main" val="4184387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This</a:t>
            </a:r>
            <a:r>
              <a:rPr lang="en-CA" baseline="0" dirty="0" smtClean="0"/>
              <a:t> and the next  slide gives an example of the DSD and the data attributes that pertains to  one of our data set called Traffic by flight stage</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11</a:t>
            </a:fld>
            <a:endParaRPr lang="en-US"/>
          </a:p>
        </p:txBody>
      </p:sp>
    </p:spTree>
    <p:extLst>
      <p:ext uri="{BB962C8B-B14F-4D97-AF65-F5344CB8AC3E}">
        <p14:creationId xmlns:p14="http://schemas.microsoft.com/office/powerpoint/2010/main" val="3477185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Other objects that we have or</a:t>
            </a:r>
            <a:r>
              <a:rPr lang="en-CA" baseline="0" dirty="0" smtClean="0"/>
              <a:t> in the process of adding </a:t>
            </a:r>
            <a:r>
              <a:rPr lang="en-CA" dirty="0" smtClean="0"/>
              <a:t> in the DSD’s and building into the EDM are the Organization scheme  and the confidentiality scheme. The Organization scheme details which data sets  we are</a:t>
            </a:r>
            <a:r>
              <a:rPr lang="en-CA" baseline="0" dirty="0" smtClean="0"/>
              <a:t> the owners /providers/consumers /maintainers and the confidentiality of the data sets considering that some of our data sets both the derived and the original data sets are also made available commercially either through our own API’s or through collaboration with outside entities. Data consumers in our case are the UN, WB and several  UN agencies and International Organizations including the OECD. For these there is a regular frequency exchange of data </a:t>
            </a:r>
          </a:p>
          <a:p>
            <a:endParaRPr lang="en-CA" baseline="0" dirty="0" smtClean="0"/>
          </a:p>
          <a:p>
            <a:r>
              <a:rPr lang="en-CA" baseline="0" dirty="0" smtClean="0"/>
              <a:t>What we are now doing is to scale up the hard  work that has gone into the EDM and bundling the actual compliance and implementation stages with the reengineering project where all our data sets is being moved into SQL server with Java. While migrating the data and designing the JAVA application to replace the existing ones we plan to use the SDMX freeware tools to actually be able to transmit or receive SDMX compliant machine readable data</a:t>
            </a:r>
          </a:p>
          <a:p>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13</a:t>
            </a:fld>
            <a:endParaRPr lang="en-US"/>
          </a:p>
        </p:txBody>
      </p:sp>
    </p:spTree>
    <p:extLst>
      <p:ext uri="{BB962C8B-B14F-4D97-AF65-F5344CB8AC3E}">
        <p14:creationId xmlns:p14="http://schemas.microsoft.com/office/powerpoint/2010/main" val="4118829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914400" lvl="1" indent="-514350">
              <a:buFont typeface="+mj-lt"/>
              <a:buAutoNum type="arabicPeriod"/>
            </a:pPr>
            <a:r>
              <a:rPr lang="en-GB" sz="1800" dirty="0" smtClean="0"/>
              <a:t>Our ICT and</a:t>
            </a:r>
            <a:r>
              <a:rPr lang="en-GB" sz="1800" baseline="0" dirty="0" smtClean="0"/>
              <a:t> th</a:t>
            </a:r>
            <a:r>
              <a:rPr lang="en-GB" sz="1800" dirty="0" smtClean="0"/>
              <a:t>e consultant</a:t>
            </a:r>
            <a:r>
              <a:rPr lang="en-GB" sz="1800" baseline="0" dirty="0" smtClean="0"/>
              <a:t> vendor will </a:t>
            </a:r>
            <a:r>
              <a:rPr lang="en-GB" sz="1800" dirty="0" smtClean="0"/>
              <a:t>Analyse </a:t>
            </a:r>
            <a:r>
              <a:rPr lang="en-GB" sz="1800" dirty="0" smtClean="0"/>
              <a:t>the data and their exchange processes to have the needed knowledge; </a:t>
            </a:r>
          </a:p>
          <a:p>
            <a:pPr marL="914400" lvl="1" indent="-514350">
              <a:buFont typeface="+mj-lt"/>
              <a:buAutoNum type="arabicPeriod"/>
            </a:pPr>
            <a:r>
              <a:rPr lang="en-GB" sz="1800" dirty="0" smtClean="0"/>
              <a:t>Develop all the necessary objects according to the rules in the SDMX Technical Specifications;</a:t>
            </a:r>
          </a:p>
          <a:p>
            <a:pPr marL="914400" lvl="1" indent="-514350">
              <a:buFont typeface="+mj-lt"/>
              <a:buAutoNum type="arabicPeriod"/>
            </a:pPr>
            <a:r>
              <a:rPr lang="en-GB" sz="1800" dirty="0" smtClean="0"/>
              <a:t>Test the data and their exchange process using the developed objects;</a:t>
            </a:r>
          </a:p>
          <a:p>
            <a:pPr marL="914400" lvl="1" indent="-514350">
              <a:buFont typeface="+mj-lt"/>
              <a:buAutoNum type="arabicPeriod"/>
            </a:pPr>
            <a:r>
              <a:rPr lang="en-GB" sz="1800" dirty="0" smtClean="0"/>
              <a:t>Prepare methodological and implementation documentation (accompanying SDMX objects) for stakeholders.</a:t>
            </a:r>
          </a:p>
          <a:p>
            <a:pPr marL="400050" lvl="1" indent="0">
              <a:buNone/>
            </a:pPr>
            <a:r>
              <a:rPr lang="en-GB" sz="1800" dirty="0" smtClean="0"/>
              <a:t>	 </a:t>
            </a:r>
            <a:endParaRPr lang="en-GB" sz="2400" dirty="0" smtClean="0"/>
          </a:p>
          <a:p>
            <a:pPr marL="400050" lvl="1" indent="0">
              <a:buNone/>
            </a:pPr>
            <a:endParaRPr lang="en-GB" sz="2400" dirty="0" smtClean="0"/>
          </a:p>
          <a:p>
            <a:pPr marL="400050" lvl="1" indent="0">
              <a:buNone/>
            </a:pPr>
            <a:endParaRPr lang="en-US" dirty="0"/>
          </a:p>
        </p:txBody>
      </p:sp>
      <p:sp>
        <p:nvSpPr>
          <p:cNvPr id="4" name="投影片編號版面配置區 3"/>
          <p:cNvSpPr>
            <a:spLocks noGrp="1"/>
          </p:cNvSpPr>
          <p:nvPr>
            <p:ph type="sldNum" sz="quarter" idx="10"/>
          </p:nvPr>
        </p:nvSpPr>
        <p:spPr/>
        <p:txBody>
          <a:bodyPr/>
          <a:lstStyle/>
          <a:p>
            <a:fld id="{5B10DDEC-3CB6-4B1B-B18E-55560F32D24C}" type="slidenum">
              <a:rPr lang="en-US" smtClean="0"/>
              <a:t>14</a:t>
            </a:fld>
            <a:endParaRPr lang="en-US"/>
          </a:p>
        </p:txBody>
      </p:sp>
    </p:spTree>
    <p:extLst>
      <p:ext uri="{BB962C8B-B14F-4D97-AF65-F5344CB8AC3E}">
        <p14:creationId xmlns:p14="http://schemas.microsoft.com/office/powerpoint/2010/main" val="1807591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200" dirty="0" smtClean="0"/>
              <a:t>Ongoing work with UN wide data catalogue process  and SDMX working group  is  expected to facilitating this compliance exercise greatly</a:t>
            </a:r>
          </a:p>
          <a:p>
            <a:endParaRPr lang="en-CA" sz="1200" dirty="0" smtClean="0"/>
          </a:p>
          <a:p>
            <a:r>
              <a:rPr lang="en-CA" sz="1200" dirty="0" smtClean="0"/>
              <a:t>The goal is once the reengineering process is complete a time frame expected to be that of  end 2018</a:t>
            </a:r>
            <a:r>
              <a:rPr lang="en-CA" sz="1200" baseline="0" dirty="0" smtClean="0"/>
              <a:t> </a:t>
            </a:r>
            <a:r>
              <a:rPr lang="en-CA" sz="1200" dirty="0" smtClean="0"/>
              <a:t> we should be SDMX compliant and have the capacity to transmit SDMX compliant</a:t>
            </a:r>
            <a:r>
              <a:rPr lang="en-CA" sz="1200" baseline="0" dirty="0" smtClean="0"/>
              <a:t> </a:t>
            </a:r>
            <a:r>
              <a:rPr lang="en-CA" sz="1200" dirty="0" smtClean="0"/>
              <a:t> </a:t>
            </a:r>
            <a:r>
              <a:rPr lang="en-CA" sz="1200" b="0" i="0" kern="1200" dirty="0" smtClean="0">
                <a:solidFill>
                  <a:schemeClr val="tx1"/>
                </a:solidFill>
                <a:effectLst/>
                <a:latin typeface="+mn-lt"/>
                <a:ea typeface="+mn-ea"/>
                <a:cs typeface="+mn-cs"/>
              </a:rPr>
              <a:t>machine to machine communication to the data consumers  minimizing manual interventions and human errors</a:t>
            </a:r>
            <a:r>
              <a:rPr lang="en-CA" sz="1200" b="0" i="0" kern="1200" baseline="0" dirty="0" smtClean="0">
                <a:solidFill>
                  <a:schemeClr val="tx1"/>
                </a:solidFill>
                <a:effectLst/>
                <a:latin typeface="+mn-lt"/>
                <a:ea typeface="+mn-ea"/>
                <a:cs typeface="+mn-cs"/>
              </a:rPr>
              <a:t> and costs</a:t>
            </a:r>
            <a:r>
              <a:rPr lang="en-CA" sz="1200" b="0" i="0" kern="1200" dirty="0" smtClean="0">
                <a:solidFill>
                  <a:schemeClr val="tx1"/>
                </a:solidFill>
                <a:effectLst/>
                <a:latin typeface="+mn-lt"/>
                <a:ea typeface="+mn-ea"/>
                <a:cs typeface="+mn-cs"/>
              </a:rPr>
              <a:t>.</a:t>
            </a:r>
            <a:endParaRPr lang="en-US" dirty="0"/>
          </a:p>
        </p:txBody>
      </p:sp>
      <p:sp>
        <p:nvSpPr>
          <p:cNvPr id="4" name="投影片編號版面配置區 3"/>
          <p:cNvSpPr>
            <a:spLocks noGrp="1"/>
          </p:cNvSpPr>
          <p:nvPr>
            <p:ph type="sldNum" sz="quarter" idx="10"/>
          </p:nvPr>
        </p:nvSpPr>
        <p:spPr/>
        <p:txBody>
          <a:bodyPr/>
          <a:lstStyle/>
          <a:p>
            <a:fld id="{5B10DDEC-3CB6-4B1B-B18E-55560F32D24C}" type="slidenum">
              <a:rPr lang="en-US" smtClean="0"/>
              <a:t>15</a:t>
            </a:fld>
            <a:endParaRPr lang="en-US"/>
          </a:p>
        </p:txBody>
      </p:sp>
    </p:spTree>
    <p:extLst>
      <p:ext uri="{BB962C8B-B14F-4D97-AF65-F5344CB8AC3E}">
        <p14:creationId xmlns:p14="http://schemas.microsoft.com/office/powerpoint/2010/main" val="740915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ICAO</a:t>
            </a:r>
            <a:r>
              <a:rPr lang="en-CA" baseline="0" dirty="0" smtClean="0"/>
              <a:t> collects data sets some of these are actual  operations (5),  Finances (2), Personnel (1), Schedules (1), Accident and Incidents (2) , Connectivity data (1), Bilateral data (1), Aircraft Registry (1), Environmental data (1). Most of these data sets get reported to us either on a daily, monthly, quarterly and annual  frequency. In addition from these data sets we generate further deriver data (analytics , also forecasts) that help in policy making decisions of States and other stakeholders.</a:t>
            </a:r>
          </a:p>
          <a:p>
            <a:endParaRPr lang="en-CA" baseline="0" dirty="0" smtClean="0"/>
          </a:p>
          <a:p>
            <a:r>
              <a:rPr lang="en-CA" baseline="0" dirty="0" smtClean="0"/>
              <a:t>Prior to 2000 this was more or less a manual process using stand alone desktop applications but in 2000 ICAO invested in an Integrated Database </a:t>
            </a:r>
            <a:r>
              <a:rPr lang="en-CA" baseline="0" dirty="0" err="1" smtClean="0"/>
              <a:t>applicaton</a:t>
            </a:r>
            <a:r>
              <a:rPr lang="en-CA" baseline="0" dirty="0" smtClean="0"/>
              <a:t> which now is leading to us aiming for SDMX compliance.</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2</a:t>
            </a:fld>
            <a:endParaRPr lang="en-US"/>
          </a:p>
        </p:txBody>
      </p:sp>
    </p:spTree>
    <p:extLst>
      <p:ext uri="{BB962C8B-B14F-4D97-AF65-F5344CB8AC3E}">
        <p14:creationId xmlns:p14="http://schemas.microsoft.com/office/powerpoint/2010/main" val="2924109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As I</a:t>
            </a:r>
            <a:r>
              <a:rPr lang="en-CA" baseline="0" dirty="0" smtClean="0"/>
              <a:t> indicated the pre 2000 was almost manual considering what we do today each data owner maintained its own data sets , there was lack of relation building, no concept of sharing data internally thus no real effort to  leverage the power of data for optimal benefit. This meant more costs of processing , reduction in productivity and duplication of efforts</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3</a:t>
            </a:fld>
            <a:endParaRPr lang="en-US"/>
          </a:p>
        </p:txBody>
      </p:sp>
    </p:spTree>
    <p:extLst>
      <p:ext uri="{BB962C8B-B14F-4D97-AF65-F5344CB8AC3E}">
        <p14:creationId xmlns:p14="http://schemas.microsoft.com/office/powerpoint/2010/main" val="1285598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Effective</a:t>
            </a:r>
            <a:r>
              <a:rPr lang="en-CA" baseline="0" dirty="0" smtClean="0"/>
              <a:t> 2000 one part of the Organization migrated to the ISDB application where standards RDBMS application with ORACLE (front and back) was used. This did lead to efficiencies , development of code lists nut failed to resolve the problem entirely since data sets of the entire Organization was not bought in the ambit of the ISDB. This meant that the issue of increases costs and not able </a:t>
            </a:r>
            <a:r>
              <a:rPr lang="en-CA" baseline="0" dirty="0" err="1" smtClean="0"/>
              <a:t>tooptimally</a:t>
            </a:r>
            <a:r>
              <a:rPr lang="en-CA" baseline="0" dirty="0" smtClean="0"/>
              <a:t> leverage all data sets for </a:t>
            </a:r>
            <a:r>
              <a:rPr lang="en-CA" baseline="0" dirty="0" err="1" smtClean="0"/>
              <a:t>anlystics</a:t>
            </a:r>
            <a:r>
              <a:rPr lang="en-CA" baseline="0" dirty="0" smtClean="0"/>
              <a:t> </a:t>
            </a:r>
            <a:r>
              <a:rPr lang="en-CA" baseline="0" dirty="0" err="1" smtClean="0"/>
              <a:t>ontinued</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4</a:t>
            </a:fld>
            <a:endParaRPr lang="en-US"/>
          </a:p>
        </p:txBody>
      </p:sp>
    </p:spTree>
    <p:extLst>
      <p:ext uri="{BB962C8B-B14F-4D97-AF65-F5344CB8AC3E}">
        <p14:creationId xmlns:p14="http://schemas.microsoft.com/office/powerpoint/2010/main" val="674788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 2013 a Data Management Governing Board was put together where</a:t>
            </a:r>
            <a:r>
              <a:rPr lang="en-CA" baseline="0" dirty="0" smtClean="0"/>
              <a:t> it was decided that all data sets in the Organization that we collect as well as that we get from other stakeholders (like IATA, UNWTO, ACI, WB, OECD, private vendors)  through our collaboration be all bought together in a common Enterprise wide platform  which will be the basis of cross domain visual analytics, dashboard , benchmarking and the like.</a:t>
            </a:r>
          </a:p>
          <a:p>
            <a:endParaRPr lang="en-CA" baseline="0" dirty="0" smtClean="0"/>
          </a:p>
          <a:p>
            <a:r>
              <a:rPr lang="en-CA" sz="1200" b="0" i="0" kern="1200" dirty="0" smtClean="0">
                <a:solidFill>
                  <a:schemeClr val="tx1"/>
                </a:solidFill>
                <a:effectLst/>
                <a:latin typeface="+mn-lt"/>
                <a:ea typeface="+mn-ea"/>
                <a:cs typeface="+mn-cs"/>
              </a:rPr>
              <a:t>Logical unification of data stored inside through defining the common logical data model which we called the EDM model was the decision</a:t>
            </a:r>
            <a:r>
              <a:rPr lang="en-CA" sz="1200" b="0" i="0" kern="1200" baseline="0" dirty="0" smtClean="0">
                <a:solidFill>
                  <a:schemeClr val="tx1"/>
                </a:solidFill>
                <a:effectLst/>
                <a:latin typeface="+mn-lt"/>
                <a:ea typeface="+mn-ea"/>
                <a:cs typeface="+mn-cs"/>
              </a:rPr>
              <a:t> that was taken and acted upon.</a:t>
            </a:r>
            <a:r>
              <a:rPr lang="en-CA" sz="1200" b="0" i="0" kern="1200" dirty="0" smtClean="0">
                <a:solidFill>
                  <a:schemeClr val="tx1"/>
                </a:solidFill>
                <a:effectLst/>
                <a:latin typeface="+mn-lt"/>
                <a:ea typeface="+mn-ea"/>
                <a:cs typeface="+mn-cs"/>
              </a:rPr>
              <a:t> </a:t>
            </a:r>
            <a:endParaRPr lang="en-CA" baseline="0" dirty="0" smtClean="0"/>
          </a:p>
          <a:p>
            <a:endParaRPr lang="en-CA" baseline="0" dirty="0" smtClean="0"/>
          </a:p>
          <a:p>
            <a:endParaRPr lang="en-CA" baseline="0" dirty="0" smtClean="0"/>
          </a:p>
          <a:p>
            <a:r>
              <a:rPr lang="en-CA" baseline="0" dirty="0" smtClean="0"/>
              <a:t> analytics.</a:t>
            </a:r>
          </a:p>
          <a:p>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5</a:t>
            </a:fld>
            <a:endParaRPr lang="en-US"/>
          </a:p>
        </p:txBody>
      </p:sp>
    </p:spTree>
    <p:extLst>
      <p:ext uri="{BB962C8B-B14F-4D97-AF65-F5344CB8AC3E}">
        <p14:creationId xmlns:p14="http://schemas.microsoft.com/office/powerpoint/2010/main" val="328269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b="0" i="0" kern="1200" dirty="0" smtClean="0">
                <a:solidFill>
                  <a:schemeClr val="tx1"/>
                </a:solidFill>
                <a:effectLst/>
                <a:latin typeface="+mn-lt"/>
                <a:ea typeface="+mn-ea"/>
                <a:cs typeface="+mn-cs"/>
              </a:rPr>
              <a:t>The first step that we took in the endeavour was the harmonization of the statistical metadata (mainly</a:t>
            </a:r>
            <a:r>
              <a:rPr lang="en-CA" sz="1200" b="0" i="0" kern="1200" baseline="0" dirty="0" smtClean="0">
                <a:solidFill>
                  <a:schemeClr val="tx1"/>
                </a:solidFill>
                <a:effectLst/>
                <a:latin typeface="+mn-lt"/>
                <a:ea typeface="+mn-ea"/>
                <a:cs typeface="+mn-cs"/>
              </a:rPr>
              <a:t> the </a:t>
            </a:r>
            <a:r>
              <a:rPr lang="en-CA" sz="1200" b="0" i="0" kern="1200" dirty="0" smtClean="0">
                <a:solidFill>
                  <a:schemeClr val="tx1"/>
                </a:solidFill>
                <a:effectLst/>
                <a:latin typeface="+mn-lt"/>
                <a:ea typeface="+mn-ea"/>
                <a:cs typeface="+mn-cs"/>
              </a:rPr>
              <a:t> code lists) and use of prescribed data structure definitions</a:t>
            </a:r>
            <a:r>
              <a:rPr lang="en-CA" sz="1200" b="0" i="0" kern="1200" baseline="0" dirty="0" smtClean="0">
                <a:solidFill>
                  <a:schemeClr val="tx1"/>
                </a:solidFill>
                <a:effectLst/>
                <a:latin typeface="+mn-lt"/>
                <a:ea typeface="+mn-ea"/>
                <a:cs typeface="+mn-cs"/>
              </a:rPr>
              <a:t> </a:t>
            </a:r>
            <a:r>
              <a:rPr lang="en-CA" sz="1200" b="0" i="0" kern="1200" dirty="0" smtClean="0">
                <a:solidFill>
                  <a:schemeClr val="tx1"/>
                </a:solidFill>
                <a:effectLst/>
                <a:latin typeface="+mn-lt"/>
                <a:ea typeface="+mn-ea"/>
                <a:cs typeface="+mn-cs"/>
              </a:rPr>
              <a:t> describing the structure and organization of a data set, the statistical concepts and attaching to them code lists used within the data set.</a:t>
            </a:r>
          </a:p>
          <a:p>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6</a:t>
            </a:fld>
            <a:endParaRPr lang="en-US"/>
          </a:p>
        </p:txBody>
      </p:sp>
    </p:spTree>
    <p:extLst>
      <p:ext uri="{BB962C8B-B14F-4D97-AF65-F5344CB8AC3E}">
        <p14:creationId xmlns:p14="http://schemas.microsoft.com/office/powerpoint/2010/main" val="880413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a:t>
            </a:r>
            <a:r>
              <a:rPr lang="en-CA" baseline="0" dirty="0" smtClean="0"/>
              <a:t> Data Management Board in ICAO placed lot of importance on the metadata part or each of the diverse data set that we have. Our focus was not and is not yet in getting the data in machine readable format but rather an exercise that focused on building the </a:t>
            </a:r>
            <a:r>
              <a:rPr lang="en-CA" baseline="0" dirty="0" err="1" smtClean="0"/>
              <a:t>Metadatset</a:t>
            </a:r>
            <a:r>
              <a:rPr lang="en-CA" baseline="0" dirty="0" smtClean="0"/>
              <a:t> in the EDM repository using SDMX suggested template and guidelines</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7</a:t>
            </a:fld>
            <a:endParaRPr lang="en-US"/>
          </a:p>
        </p:txBody>
      </p:sp>
    </p:spTree>
    <p:extLst>
      <p:ext uri="{BB962C8B-B14F-4D97-AF65-F5344CB8AC3E}">
        <p14:creationId xmlns:p14="http://schemas.microsoft.com/office/powerpoint/2010/main" val="4000703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Lot</a:t>
            </a:r>
            <a:r>
              <a:rPr lang="en-CA" baseline="0" dirty="0" smtClean="0"/>
              <a:t> of time went in harmonizing the code lists so as to avoid duplications and wherever possible building bridge codes with our legacy code list and other Internationally accepted code lists. For example ICAO issues codes for Airports, Airlines but has its own country code so the codes </a:t>
            </a:r>
            <a:r>
              <a:rPr lang="en-CA" baseline="0" dirty="0" err="1" smtClean="0"/>
              <a:t>whch</a:t>
            </a:r>
            <a:r>
              <a:rPr lang="en-CA" baseline="0" dirty="0" smtClean="0"/>
              <a:t> we are the owners obviously we kept unchanged but our State code list was bridged with ISO codes to facilitate better harmonisation of data and exchange of data.. This bridge  exercise was also done for Regions like mapping </a:t>
            </a:r>
            <a:r>
              <a:rPr lang="en-CA" baseline="0" dirty="0" err="1" smtClean="0"/>
              <a:t>oure</a:t>
            </a:r>
            <a:r>
              <a:rPr lang="en-CA" baseline="0" dirty="0" smtClean="0"/>
              <a:t> regions with UN regions, </a:t>
            </a:r>
            <a:r>
              <a:rPr lang="en-CA" baseline="0" dirty="0" err="1" smtClean="0"/>
              <a:t>Wbregions</a:t>
            </a:r>
            <a:r>
              <a:rPr lang="en-CA" baseline="0" dirty="0" smtClean="0"/>
              <a:t> etc.</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8</a:t>
            </a:fld>
            <a:endParaRPr lang="en-US"/>
          </a:p>
        </p:txBody>
      </p:sp>
    </p:spTree>
    <p:extLst>
      <p:ext uri="{BB962C8B-B14F-4D97-AF65-F5344CB8AC3E}">
        <p14:creationId xmlns:p14="http://schemas.microsoft.com/office/powerpoint/2010/main" val="2744464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This</a:t>
            </a:r>
            <a:r>
              <a:rPr lang="en-CA" baseline="0" dirty="0" smtClean="0"/>
              <a:t> slide shows the different data sets with its DSD and the common code lists to which they refer for generating of user defined queries</a:t>
            </a:r>
            <a:endParaRPr lang="en-CA" dirty="0"/>
          </a:p>
        </p:txBody>
      </p:sp>
      <p:sp>
        <p:nvSpPr>
          <p:cNvPr id="4" name="Slide Number Placeholder 3"/>
          <p:cNvSpPr>
            <a:spLocks noGrp="1"/>
          </p:cNvSpPr>
          <p:nvPr>
            <p:ph type="sldNum" sz="quarter" idx="10"/>
          </p:nvPr>
        </p:nvSpPr>
        <p:spPr/>
        <p:txBody>
          <a:bodyPr/>
          <a:lstStyle/>
          <a:p>
            <a:fld id="{5B10DDEC-3CB6-4B1B-B18E-55560F32D24C}" type="slidenum">
              <a:rPr lang="en-US" smtClean="0"/>
              <a:t>9</a:t>
            </a:fld>
            <a:endParaRPr lang="en-US"/>
          </a:p>
        </p:txBody>
      </p:sp>
    </p:spTree>
    <p:extLst>
      <p:ext uri="{BB962C8B-B14F-4D97-AF65-F5344CB8AC3E}">
        <p14:creationId xmlns:p14="http://schemas.microsoft.com/office/powerpoint/2010/main" val="1542609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lstStyle>
            <a:lvl1pPr>
              <a:defRPr>
                <a:solidFill>
                  <a:srgbClr val="7B0052"/>
                </a:solidFill>
                <a:latin typeface="Arial" pitchFamily="34" charset="0"/>
                <a:cs typeface="Arial" pitchFamily="34" charset="0"/>
              </a:defRPr>
            </a:lvl1pPr>
          </a:lstStyle>
          <a:p>
            <a:r>
              <a:rPr lang="en-US" dirty="0" smtClean="0"/>
              <a:t>Click to edit Master title style</a:t>
            </a:r>
            <a:endParaRPr lang="en-CA"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rgbClr val="5A687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CA" dirty="0"/>
          </a:p>
        </p:txBody>
      </p:sp>
      <p:sp>
        <p:nvSpPr>
          <p:cNvPr id="4" name="Date Placeholder 3"/>
          <p:cNvSpPr>
            <a:spLocks noGrp="1"/>
          </p:cNvSpPr>
          <p:nvPr>
            <p:ph type="dt" sz="half" idx="10"/>
          </p:nvPr>
        </p:nvSpPr>
        <p:spPr>
          <a:xfrm>
            <a:off x="457200" y="4948014"/>
            <a:ext cx="2133600" cy="273844"/>
          </a:xfrm>
        </p:spPr>
        <p:txBody>
          <a:bodyPr/>
          <a:lstStyle/>
          <a:p>
            <a:fld id="{60D3C204-BFC8-40DF-BCA5-4BA5280D0F4D}" type="datetimeFigureOut">
              <a:rPr lang="en-CA" smtClean="0"/>
              <a:pPr/>
              <a:t>2015-09-29</a:t>
            </a:fld>
            <a:endParaRPr lang="en-CA"/>
          </a:p>
        </p:txBody>
      </p:sp>
      <p:sp>
        <p:nvSpPr>
          <p:cNvPr id="5" name="Footer Placeholder 4"/>
          <p:cNvSpPr>
            <a:spLocks noGrp="1"/>
          </p:cNvSpPr>
          <p:nvPr>
            <p:ph type="ftr" sz="quarter" idx="11"/>
          </p:nvPr>
        </p:nvSpPr>
        <p:spPr>
          <a:xfrm>
            <a:off x="3124200" y="4948014"/>
            <a:ext cx="2895600" cy="273844"/>
          </a:xfrm>
        </p:spPr>
        <p:txBody>
          <a:bodyPr/>
          <a:lstStyle/>
          <a:p>
            <a:endParaRPr lang="en-CA"/>
          </a:p>
        </p:txBody>
      </p:sp>
      <p:sp>
        <p:nvSpPr>
          <p:cNvPr id="6" name="Slide Number Placeholder 5"/>
          <p:cNvSpPr>
            <a:spLocks noGrp="1"/>
          </p:cNvSpPr>
          <p:nvPr>
            <p:ph type="sldNum" sz="quarter" idx="12"/>
          </p:nvPr>
        </p:nvSpPr>
        <p:spPr>
          <a:xfrm>
            <a:off x="6553200" y="4948014"/>
            <a:ext cx="2133600" cy="273844"/>
          </a:xfrm>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1502602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131589"/>
            <a:ext cx="3008313" cy="871538"/>
          </a:xfrm>
          <a:prstGeom prst="rect">
            <a:avLst/>
          </a:prstGeom>
        </p:spPr>
        <p:txBody>
          <a:bodyPr anchor="b"/>
          <a:lstStyle>
            <a:lvl1pPr algn="l">
              <a:defRPr sz="2000" b="1">
                <a:solidFill>
                  <a:srgbClr val="7B0052"/>
                </a:solidFill>
                <a:latin typeface="Arial" pitchFamily="34" charset="0"/>
                <a:cs typeface="Arial" pitchFamily="34" charset="0"/>
              </a:defRPr>
            </a:lvl1pPr>
          </a:lstStyle>
          <a:p>
            <a:r>
              <a:rPr lang="en-US" dirty="0" smtClean="0"/>
              <a:t>Click to edit Master title style</a:t>
            </a:r>
            <a:endParaRPr lang="en-CA" dirty="0"/>
          </a:p>
        </p:txBody>
      </p:sp>
      <p:sp>
        <p:nvSpPr>
          <p:cNvPr id="3" name="Content Placeholder 2"/>
          <p:cNvSpPr>
            <a:spLocks noGrp="1"/>
          </p:cNvSpPr>
          <p:nvPr>
            <p:ph idx="1"/>
          </p:nvPr>
        </p:nvSpPr>
        <p:spPr>
          <a:xfrm>
            <a:off x="3575050" y="1131590"/>
            <a:ext cx="5111750" cy="3447083"/>
          </a:xfrm>
        </p:spPr>
        <p:txBody>
          <a:bodyPr/>
          <a:lstStyle>
            <a:lvl1pPr>
              <a:defRPr sz="3200">
                <a:solidFill>
                  <a:srgbClr val="C40075"/>
                </a:solidFill>
              </a:defRPr>
            </a:lvl1pPr>
            <a:lvl2pPr>
              <a:defRPr sz="2800">
                <a:solidFill>
                  <a:srgbClr val="7B0052"/>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Text Placeholder 3"/>
          <p:cNvSpPr>
            <a:spLocks noGrp="1"/>
          </p:cNvSpPr>
          <p:nvPr>
            <p:ph type="body" sz="half" idx="2"/>
          </p:nvPr>
        </p:nvSpPr>
        <p:spPr>
          <a:xfrm>
            <a:off x="457201" y="2003127"/>
            <a:ext cx="3008313" cy="2575545"/>
          </a:xfrm>
        </p:spPr>
        <p:txBody>
          <a:bodyPr/>
          <a:lstStyle>
            <a:lvl1pPr marL="0" indent="0">
              <a:buNone/>
              <a:defRPr sz="1400">
                <a:solidFill>
                  <a:srgbClr val="C40075"/>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298948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982900"/>
            <a:ext cx="5486400" cy="425054"/>
          </a:xfrm>
          <a:prstGeom prst="rect">
            <a:avLst/>
          </a:prstGeom>
        </p:spPr>
        <p:txBody>
          <a:bodyPr anchor="b"/>
          <a:lstStyle>
            <a:lvl1pPr algn="l">
              <a:defRPr sz="2000" b="1">
                <a:solidFill>
                  <a:srgbClr val="7B0052"/>
                </a:solidFill>
                <a:latin typeface="Arial" pitchFamily="34" charset="0"/>
                <a:cs typeface="Arial" pitchFamily="34" charset="0"/>
              </a:defRPr>
            </a:lvl1pPr>
          </a:lstStyle>
          <a:p>
            <a:r>
              <a:rPr lang="en-US" dirty="0" smtClean="0"/>
              <a:t>Click to edit Master title style</a:t>
            </a:r>
            <a:endParaRPr lang="en-CA" dirty="0"/>
          </a:p>
        </p:txBody>
      </p:sp>
      <p:sp>
        <p:nvSpPr>
          <p:cNvPr id="3" name="Picture Placeholder 2"/>
          <p:cNvSpPr>
            <a:spLocks noGrp="1"/>
          </p:cNvSpPr>
          <p:nvPr>
            <p:ph type="pic" idx="1"/>
          </p:nvPr>
        </p:nvSpPr>
        <p:spPr>
          <a:xfrm>
            <a:off x="1792288" y="1059582"/>
            <a:ext cx="5486400" cy="2868550"/>
          </a:xfrm>
        </p:spPr>
        <p:txBody>
          <a:bodyPr/>
          <a:lstStyle>
            <a:lvl1pPr marL="0" indent="0">
              <a:buNone/>
              <a:defRPr sz="3200">
                <a:solidFill>
                  <a:srgbClr val="C40075"/>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4407954"/>
            <a:ext cx="5486400" cy="324036"/>
          </a:xfrm>
        </p:spPr>
        <p:txBody>
          <a:bodyPr/>
          <a:lstStyle>
            <a:lvl1pPr marL="0" indent="0">
              <a:buNone/>
              <a:defRPr sz="1400">
                <a:solidFill>
                  <a:srgbClr val="C40075"/>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2760940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3FF909EE-2C65-48BC-95E5-26F3591A45A6}" type="slidenum">
              <a:rPr lang="en-CA" smtClean="0"/>
              <a:pPr/>
              <a:t>‹#›</a:t>
            </a:fld>
            <a:endParaRPr lang="en-CA"/>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89436"/>
            <a:ext cx="9144000" cy="3810000"/>
          </a:xfrm>
          <a:prstGeom prst="rect">
            <a:avLst/>
          </a:prstGeom>
        </p:spPr>
      </p:pic>
    </p:spTree>
    <p:extLst>
      <p:ext uri="{BB962C8B-B14F-4D97-AF65-F5344CB8AC3E}">
        <p14:creationId xmlns:p14="http://schemas.microsoft.com/office/powerpoint/2010/main" val="353887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0D3C204-BFC8-40DF-BCA5-4BA5280D0F4D}" type="datetimeFigureOut">
              <a:rPr lang="en-CA" smtClean="0"/>
              <a:pPr/>
              <a:t>2015-09-29</a:t>
            </a:fld>
            <a:endParaRPr lang="en-CA" dirty="0"/>
          </a:p>
        </p:txBody>
      </p:sp>
      <p:sp>
        <p:nvSpPr>
          <p:cNvPr id="4" name="Footer Placeholder 3"/>
          <p:cNvSpPr>
            <a:spLocks noGrp="1"/>
          </p:cNvSpPr>
          <p:nvPr>
            <p:ph type="ftr" sz="quarter" idx="11"/>
          </p:nvPr>
        </p:nvSpPr>
        <p:spPr/>
        <p:txBody>
          <a:bodyPr/>
          <a:lstStyle/>
          <a:p>
            <a:r>
              <a:rPr lang="en-US" smtClean="0"/>
              <a:t>Footer</a:t>
            </a:r>
            <a:endParaRPr lang="en-CA" dirty="0"/>
          </a:p>
        </p:txBody>
      </p:sp>
      <p:sp>
        <p:nvSpPr>
          <p:cNvPr id="5" name="Slide Number Placeholder 4"/>
          <p:cNvSpPr>
            <a:spLocks noGrp="1"/>
          </p:cNvSpPr>
          <p:nvPr>
            <p:ph type="sldNum" sz="quarter" idx="12"/>
          </p:nvPr>
        </p:nvSpPr>
        <p:spPr/>
        <p:txBody>
          <a:bodyPr/>
          <a:lstStyle/>
          <a:p>
            <a:fld id="{3FF909EE-2C65-48BC-95E5-26F3591A45A6}" type="slidenum">
              <a:rPr lang="en-CA" smtClean="0"/>
              <a:pPr/>
              <a:t>‹#›</a:t>
            </a:fld>
            <a:endParaRPr lang="en-CA"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42984"/>
            <a:ext cx="9144000" cy="4152900"/>
          </a:xfrm>
          <a:prstGeom prst="rect">
            <a:avLst/>
          </a:prstGeom>
        </p:spPr>
      </p:pic>
      <p:sp>
        <p:nvSpPr>
          <p:cNvPr id="7" name="Title 1"/>
          <p:cNvSpPr>
            <a:spLocks noGrp="1"/>
          </p:cNvSpPr>
          <p:nvPr>
            <p:ph type="ctrTitle"/>
          </p:nvPr>
        </p:nvSpPr>
        <p:spPr>
          <a:xfrm>
            <a:off x="395536" y="1203598"/>
            <a:ext cx="5182344" cy="1102519"/>
          </a:xfrm>
          <a:prstGeom prst="rect">
            <a:avLst/>
          </a:prstGeom>
        </p:spPr>
        <p:txBody>
          <a:bodyPr/>
          <a:lstStyle/>
          <a:p>
            <a:endParaRPr lang="en-CA" sz="3200" dirty="0">
              <a:solidFill>
                <a:schemeClr val="bg1"/>
              </a:solidFill>
            </a:endParaRPr>
          </a:p>
        </p:txBody>
      </p:sp>
      <p:sp>
        <p:nvSpPr>
          <p:cNvPr id="8" name="Subtitle 2"/>
          <p:cNvSpPr>
            <a:spLocks noGrp="1"/>
          </p:cNvSpPr>
          <p:nvPr>
            <p:ph type="subTitle" idx="1"/>
          </p:nvPr>
        </p:nvSpPr>
        <p:spPr>
          <a:xfrm>
            <a:off x="395536" y="2499742"/>
            <a:ext cx="5184576" cy="936104"/>
          </a:xfrm>
        </p:spPr>
        <p:txBody>
          <a:bodyPr>
            <a:normAutofit/>
          </a:bodyPr>
          <a:lstStyle>
            <a:lvl1pPr marL="0" indent="0" algn="ctr">
              <a:buNone/>
              <a:defRPr/>
            </a:lvl1pPr>
          </a:lstStyle>
          <a:p>
            <a:endParaRPr lang="en-CA" sz="2400" dirty="0">
              <a:solidFill>
                <a:schemeClr val="accent1"/>
              </a:solidFill>
            </a:endParaRPr>
          </a:p>
        </p:txBody>
      </p:sp>
    </p:spTree>
    <p:extLst>
      <p:ext uri="{BB962C8B-B14F-4D97-AF65-F5344CB8AC3E}">
        <p14:creationId xmlns:p14="http://schemas.microsoft.com/office/powerpoint/2010/main" val="1029611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87574"/>
            <a:ext cx="8229600" cy="857250"/>
          </a:xfrm>
          <a:prstGeom prst="rect">
            <a:avLst/>
          </a:prstGeom>
        </p:spPr>
        <p:txBody>
          <a:bodyPr/>
          <a:lstStyle>
            <a:lvl1pPr>
              <a:defRPr>
                <a:solidFill>
                  <a:srgbClr val="7B0052"/>
                </a:solidFill>
              </a:defRPr>
            </a:lvl1pPr>
          </a:lstStyle>
          <a:p>
            <a:r>
              <a:rPr lang="en-US" dirty="0" smtClean="0"/>
              <a:t>Click to edit Master title style</a:t>
            </a:r>
            <a:endParaRPr lang="en-CA" dirty="0"/>
          </a:p>
        </p:txBody>
      </p:sp>
      <p:sp>
        <p:nvSpPr>
          <p:cNvPr id="3" name="Content Placeholder 2"/>
          <p:cNvSpPr>
            <a:spLocks noGrp="1"/>
          </p:cNvSpPr>
          <p:nvPr>
            <p:ph idx="1"/>
          </p:nvPr>
        </p:nvSpPr>
        <p:spPr>
          <a:xfrm>
            <a:off x="457200" y="1905677"/>
            <a:ext cx="8229600" cy="2886968"/>
          </a:xfrm>
        </p:spPr>
        <p:txBody>
          <a:bodyPr/>
          <a:lstStyle>
            <a:lvl1pPr>
              <a:defRPr>
                <a:solidFill>
                  <a:srgbClr val="C40075"/>
                </a:solidFill>
              </a:defRPr>
            </a:lvl1pPr>
            <a:lvl2pPr>
              <a:defRPr>
                <a:solidFill>
                  <a:srgbClr val="7B0052"/>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2658586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35462"/>
            <a:ext cx="9144000" cy="4152900"/>
          </a:xfrm>
          <a:prstGeom prst="rect">
            <a:avLst/>
          </a:prstGeom>
        </p:spPr>
      </p:pic>
      <p:sp>
        <p:nvSpPr>
          <p:cNvPr id="3" name="Date Placeholder 2"/>
          <p:cNvSpPr>
            <a:spLocks noGrp="1"/>
          </p:cNvSpPr>
          <p:nvPr>
            <p:ph type="dt" sz="half" idx="10"/>
          </p:nvPr>
        </p:nvSpPr>
        <p:spPr/>
        <p:txBody>
          <a:bodyPr/>
          <a:lstStyle/>
          <a:p>
            <a:fld id="{60D3C204-BFC8-40DF-BCA5-4BA5280D0F4D}" type="datetimeFigureOut">
              <a:rPr lang="en-CA" smtClean="0"/>
              <a:pPr/>
              <a:t>2015-09-29</a:t>
            </a:fld>
            <a:endParaRPr lang="en-CA" dirty="0"/>
          </a:p>
        </p:txBody>
      </p:sp>
      <p:sp>
        <p:nvSpPr>
          <p:cNvPr id="4" name="Footer Placeholder 3"/>
          <p:cNvSpPr>
            <a:spLocks noGrp="1"/>
          </p:cNvSpPr>
          <p:nvPr>
            <p:ph type="ftr" sz="quarter" idx="11"/>
          </p:nvPr>
        </p:nvSpPr>
        <p:spPr/>
        <p:txBody>
          <a:bodyPr/>
          <a:lstStyle/>
          <a:p>
            <a:r>
              <a:rPr lang="en-US" smtClean="0"/>
              <a:t>Footer</a:t>
            </a:r>
            <a:endParaRPr lang="en-CA" dirty="0"/>
          </a:p>
        </p:txBody>
      </p:sp>
      <p:sp>
        <p:nvSpPr>
          <p:cNvPr id="5" name="Slide Number Placeholder 4"/>
          <p:cNvSpPr>
            <a:spLocks noGrp="1"/>
          </p:cNvSpPr>
          <p:nvPr>
            <p:ph type="sldNum" sz="quarter" idx="12"/>
          </p:nvPr>
        </p:nvSpPr>
        <p:spPr/>
        <p:txBody>
          <a:bodyPr/>
          <a:lstStyle/>
          <a:p>
            <a:fld id="{3FF909EE-2C65-48BC-95E5-26F3591A45A6}" type="slidenum">
              <a:rPr lang="en-CA" smtClean="0"/>
              <a:pPr/>
              <a:t>‹#›</a:t>
            </a:fld>
            <a:endParaRPr lang="en-CA" dirty="0"/>
          </a:p>
        </p:txBody>
      </p:sp>
      <p:sp>
        <p:nvSpPr>
          <p:cNvPr id="6" name="Title 1"/>
          <p:cNvSpPr>
            <a:spLocks noGrp="1"/>
          </p:cNvSpPr>
          <p:nvPr>
            <p:ph type="title"/>
          </p:nvPr>
        </p:nvSpPr>
        <p:spPr>
          <a:xfrm>
            <a:off x="457200" y="987574"/>
            <a:ext cx="8229600" cy="857250"/>
          </a:xfrm>
          <a:prstGeom prst="rect">
            <a:avLst/>
          </a:prstGeom>
        </p:spPr>
        <p:txBody>
          <a:bodyPr/>
          <a:lstStyle>
            <a:lvl1pPr>
              <a:defRPr>
                <a:solidFill>
                  <a:srgbClr val="7B0052"/>
                </a:solidFill>
              </a:defRPr>
            </a:lvl1pPr>
          </a:lstStyle>
          <a:p>
            <a:r>
              <a:rPr lang="en-US" dirty="0" smtClean="0"/>
              <a:t>Click to edit Master title style</a:t>
            </a:r>
            <a:endParaRPr lang="en-CA" dirty="0"/>
          </a:p>
        </p:txBody>
      </p:sp>
      <p:sp>
        <p:nvSpPr>
          <p:cNvPr id="7" name="Content Placeholder 2"/>
          <p:cNvSpPr>
            <a:spLocks noGrp="1"/>
          </p:cNvSpPr>
          <p:nvPr>
            <p:ph idx="1"/>
          </p:nvPr>
        </p:nvSpPr>
        <p:spPr>
          <a:xfrm>
            <a:off x="457200" y="1905677"/>
            <a:ext cx="8229600" cy="2886968"/>
          </a:xfrm>
        </p:spPr>
        <p:txBody>
          <a:bodyPr/>
          <a:lstStyle>
            <a:lvl1pPr>
              <a:defRPr>
                <a:solidFill>
                  <a:srgbClr val="C40075"/>
                </a:solidFill>
              </a:defRPr>
            </a:lvl1pPr>
            <a:lvl2pPr>
              <a:defRPr>
                <a:solidFill>
                  <a:srgbClr val="7B0052"/>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Tree>
    <p:extLst>
      <p:ext uri="{BB962C8B-B14F-4D97-AF65-F5344CB8AC3E}">
        <p14:creationId xmlns:p14="http://schemas.microsoft.com/office/powerpoint/2010/main" val="3214235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35462"/>
            <a:ext cx="9144000" cy="4152900"/>
          </a:xfrm>
          <a:prstGeom prst="rect">
            <a:avLst/>
          </a:prstGeom>
        </p:spPr>
      </p:pic>
      <p:sp>
        <p:nvSpPr>
          <p:cNvPr id="3" name="Date Placeholder 2"/>
          <p:cNvSpPr>
            <a:spLocks noGrp="1"/>
          </p:cNvSpPr>
          <p:nvPr>
            <p:ph type="dt" sz="half" idx="10"/>
          </p:nvPr>
        </p:nvSpPr>
        <p:spPr/>
        <p:txBody>
          <a:bodyPr/>
          <a:lstStyle/>
          <a:p>
            <a:fld id="{60D3C204-BFC8-40DF-BCA5-4BA5280D0F4D}" type="datetimeFigureOut">
              <a:rPr lang="en-CA" smtClean="0"/>
              <a:pPr/>
              <a:t>2015-09-29</a:t>
            </a:fld>
            <a:endParaRPr lang="en-CA" dirty="0"/>
          </a:p>
        </p:txBody>
      </p:sp>
      <p:sp>
        <p:nvSpPr>
          <p:cNvPr id="4" name="Footer Placeholder 3"/>
          <p:cNvSpPr>
            <a:spLocks noGrp="1"/>
          </p:cNvSpPr>
          <p:nvPr>
            <p:ph type="ftr" sz="quarter" idx="11"/>
          </p:nvPr>
        </p:nvSpPr>
        <p:spPr/>
        <p:txBody>
          <a:bodyPr/>
          <a:lstStyle/>
          <a:p>
            <a:r>
              <a:rPr lang="en-US" smtClean="0"/>
              <a:t>Footer</a:t>
            </a:r>
            <a:endParaRPr lang="en-CA" dirty="0"/>
          </a:p>
        </p:txBody>
      </p:sp>
      <p:sp>
        <p:nvSpPr>
          <p:cNvPr id="5" name="Slide Number Placeholder 4"/>
          <p:cNvSpPr>
            <a:spLocks noGrp="1"/>
          </p:cNvSpPr>
          <p:nvPr>
            <p:ph type="sldNum" sz="quarter" idx="12"/>
          </p:nvPr>
        </p:nvSpPr>
        <p:spPr/>
        <p:txBody>
          <a:bodyPr/>
          <a:lstStyle/>
          <a:p>
            <a:fld id="{3FF909EE-2C65-48BC-95E5-26F3591A45A6}" type="slidenum">
              <a:rPr lang="en-CA" smtClean="0"/>
              <a:pPr/>
              <a:t>‹#›</a:t>
            </a:fld>
            <a:endParaRPr lang="en-CA" dirty="0"/>
          </a:p>
        </p:txBody>
      </p:sp>
      <p:sp>
        <p:nvSpPr>
          <p:cNvPr id="6" name="Title 1"/>
          <p:cNvSpPr>
            <a:spLocks noGrp="1"/>
          </p:cNvSpPr>
          <p:nvPr>
            <p:ph type="title"/>
          </p:nvPr>
        </p:nvSpPr>
        <p:spPr>
          <a:xfrm>
            <a:off x="457200" y="987574"/>
            <a:ext cx="8229600" cy="857250"/>
          </a:xfrm>
          <a:prstGeom prst="rect">
            <a:avLst/>
          </a:prstGeom>
        </p:spPr>
        <p:txBody>
          <a:bodyPr/>
          <a:lstStyle>
            <a:lvl1pPr>
              <a:defRPr>
                <a:solidFill>
                  <a:srgbClr val="7B0052"/>
                </a:solidFill>
              </a:defRPr>
            </a:lvl1pPr>
          </a:lstStyle>
          <a:p>
            <a:r>
              <a:rPr lang="en-US" dirty="0" smtClean="0"/>
              <a:t>Click to edit Master title style</a:t>
            </a:r>
            <a:endParaRPr lang="en-CA" dirty="0"/>
          </a:p>
        </p:txBody>
      </p:sp>
      <p:sp>
        <p:nvSpPr>
          <p:cNvPr id="7" name="Content Placeholder 2"/>
          <p:cNvSpPr>
            <a:spLocks noGrp="1"/>
          </p:cNvSpPr>
          <p:nvPr>
            <p:ph idx="1"/>
          </p:nvPr>
        </p:nvSpPr>
        <p:spPr>
          <a:xfrm>
            <a:off x="457200" y="1905677"/>
            <a:ext cx="8229600" cy="2886968"/>
          </a:xfrm>
        </p:spPr>
        <p:txBody>
          <a:bodyPr/>
          <a:lstStyle>
            <a:lvl1pPr>
              <a:defRPr>
                <a:solidFill>
                  <a:srgbClr val="C40075"/>
                </a:solidFill>
              </a:defRPr>
            </a:lvl1pPr>
            <a:lvl2pPr>
              <a:defRPr>
                <a:solidFill>
                  <a:srgbClr val="7B0052"/>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Tree>
    <p:extLst>
      <p:ext uri="{BB962C8B-B14F-4D97-AF65-F5344CB8AC3E}">
        <p14:creationId xmlns:p14="http://schemas.microsoft.com/office/powerpoint/2010/main" val="2181128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3200" b="1" cap="all">
                <a:solidFill>
                  <a:srgbClr val="7B0052"/>
                </a:solidFill>
                <a:latin typeface="Arial" pitchFamily="34" charset="0"/>
                <a:cs typeface="Arial" pitchFamily="34" charset="0"/>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rgbClr val="5A687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3017791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87574"/>
            <a:ext cx="8229600" cy="857250"/>
          </a:xfrm>
          <a:prstGeom prst="rect">
            <a:avLst/>
          </a:prstGeom>
        </p:spPr>
        <p:txBody>
          <a:bodyPr/>
          <a:lstStyle>
            <a:lvl1pPr>
              <a:defRPr>
                <a:solidFill>
                  <a:srgbClr val="7B0052"/>
                </a:solidFill>
                <a:latin typeface="Arial" pitchFamily="34" charset="0"/>
                <a:cs typeface="Arial" pitchFamily="34" charset="0"/>
              </a:defRPr>
            </a:lvl1pPr>
          </a:lstStyle>
          <a:p>
            <a:r>
              <a:rPr lang="en-US" dirty="0" smtClean="0"/>
              <a:t>Click to edit Master title style</a:t>
            </a:r>
            <a:endParaRPr lang="en-CA" dirty="0"/>
          </a:p>
        </p:txBody>
      </p:sp>
      <p:sp>
        <p:nvSpPr>
          <p:cNvPr id="3" name="Content Placeholder 2"/>
          <p:cNvSpPr>
            <a:spLocks noGrp="1"/>
          </p:cNvSpPr>
          <p:nvPr>
            <p:ph sz="half" idx="1"/>
          </p:nvPr>
        </p:nvSpPr>
        <p:spPr>
          <a:xfrm>
            <a:off x="457200" y="1995686"/>
            <a:ext cx="4038600" cy="2778956"/>
          </a:xfrm>
        </p:spPr>
        <p:txBody>
          <a:bodyPr/>
          <a:lstStyle>
            <a:lvl1pPr>
              <a:defRPr sz="2800">
                <a:solidFill>
                  <a:srgbClr val="C40075"/>
                </a:solidFill>
              </a:defRPr>
            </a:lvl1pPr>
            <a:lvl2pPr>
              <a:defRPr sz="2400">
                <a:solidFill>
                  <a:srgbClr val="7B0052"/>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4648200" y="1995686"/>
            <a:ext cx="4038600" cy="2778956"/>
          </a:xfrm>
        </p:spPr>
        <p:txBody>
          <a:bodyPr/>
          <a:lstStyle>
            <a:lvl1pPr>
              <a:defRPr sz="2800">
                <a:solidFill>
                  <a:srgbClr val="C40075"/>
                </a:solidFill>
              </a:defRPr>
            </a:lvl1pPr>
            <a:lvl2pPr>
              <a:defRPr sz="2400">
                <a:solidFill>
                  <a:srgbClr val="7B0052"/>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Date Placeholder 4"/>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1624919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87574"/>
            <a:ext cx="8229600" cy="857250"/>
          </a:xfrm>
          <a:prstGeom prst="rect">
            <a:avLst/>
          </a:prstGeom>
        </p:spPr>
        <p:txBody>
          <a:bodyPr/>
          <a:lstStyle>
            <a:lvl1pPr>
              <a:defRPr>
                <a:solidFill>
                  <a:srgbClr val="7B0052"/>
                </a:solidFill>
                <a:latin typeface="Arial" pitchFamily="34" charset="0"/>
                <a:cs typeface="Arial" pitchFamily="34" charset="0"/>
              </a:defRPr>
            </a:lvl1pPr>
          </a:lstStyle>
          <a:p>
            <a:r>
              <a:rPr lang="en-US" dirty="0" smtClean="0"/>
              <a:t>Click to edit Master title style</a:t>
            </a:r>
            <a:endParaRPr lang="en-CA" dirty="0"/>
          </a:p>
        </p:txBody>
      </p:sp>
      <p:sp>
        <p:nvSpPr>
          <p:cNvPr id="3" name="Text Placeholder 2"/>
          <p:cNvSpPr>
            <a:spLocks noGrp="1"/>
          </p:cNvSpPr>
          <p:nvPr>
            <p:ph type="body" idx="1"/>
          </p:nvPr>
        </p:nvSpPr>
        <p:spPr>
          <a:xfrm>
            <a:off x="457200" y="1851670"/>
            <a:ext cx="4040188" cy="479822"/>
          </a:xfrm>
        </p:spPr>
        <p:txBody>
          <a:bodyPr anchor="b">
            <a:normAutofit/>
          </a:bodyPr>
          <a:lstStyle>
            <a:lvl1pPr marL="0" indent="0">
              <a:buNone/>
              <a:defRPr sz="1800" b="1">
                <a:solidFill>
                  <a:srgbClr val="5A687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427734"/>
            <a:ext cx="4040188" cy="2304256"/>
          </a:xfrm>
        </p:spPr>
        <p:txBody>
          <a:bodyPr/>
          <a:lstStyle>
            <a:lvl1pPr>
              <a:defRPr sz="2400">
                <a:solidFill>
                  <a:srgbClr val="C40075"/>
                </a:solidFill>
              </a:defRPr>
            </a:lvl1pPr>
            <a:lvl2pPr>
              <a:defRPr sz="2000">
                <a:solidFill>
                  <a:srgbClr val="7B0052"/>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Text Placeholder 4"/>
          <p:cNvSpPr>
            <a:spLocks noGrp="1"/>
          </p:cNvSpPr>
          <p:nvPr>
            <p:ph type="body" sz="quarter" idx="3"/>
          </p:nvPr>
        </p:nvSpPr>
        <p:spPr>
          <a:xfrm>
            <a:off x="4645026" y="1851670"/>
            <a:ext cx="4041775" cy="479822"/>
          </a:xfrm>
        </p:spPr>
        <p:txBody>
          <a:bodyPr anchor="b">
            <a:normAutofit/>
          </a:bodyPr>
          <a:lstStyle>
            <a:lvl1pPr marL="0" indent="0">
              <a:buNone/>
              <a:defRPr sz="1800" b="1">
                <a:solidFill>
                  <a:srgbClr val="5A687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427734"/>
            <a:ext cx="4041775" cy="2304256"/>
          </a:xfrm>
        </p:spPr>
        <p:txBody>
          <a:bodyPr/>
          <a:lstStyle>
            <a:lvl1pPr>
              <a:defRPr sz="2400">
                <a:solidFill>
                  <a:srgbClr val="C40075"/>
                </a:solidFill>
              </a:defRPr>
            </a:lvl1pPr>
            <a:lvl2pPr>
              <a:defRPr sz="2000">
                <a:solidFill>
                  <a:srgbClr val="7B0052"/>
                </a:solidFill>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7" name="Date Placeholder 6"/>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2369756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0D3C204-BFC8-40DF-BCA5-4BA5280D0F4D}" type="datetimeFigureOut">
              <a:rPr lang="en-CA" smtClean="0"/>
              <a:pPr/>
              <a:t>2015-09-29</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3FF909EE-2C65-48BC-95E5-26F3591A45A6}" type="slidenum">
              <a:rPr lang="en-CA" smtClean="0"/>
              <a:pPr/>
              <a:t>‹#›</a:t>
            </a:fld>
            <a:endParaRPr lang="en-CA"/>
          </a:p>
        </p:txBody>
      </p:sp>
    </p:spTree>
    <p:extLst>
      <p:ext uri="{BB962C8B-B14F-4D97-AF65-F5344CB8AC3E}">
        <p14:creationId xmlns:p14="http://schemas.microsoft.com/office/powerpoint/2010/main" val="116653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4894008"/>
            <a:ext cx="9144000" cy="249492"/>
          </a:xfrm>
          <a:prstGeom prst="rect">
            <a:avLst/>
          </a:prstGeom>
          <a:solidFill>
            <a:srgbClr val="8C99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 y="-1"/>
            <a:ext cx="9143990" cy="981073"/>
          </a:xfrm>
          <a:prstGeom prst="rect">
            <a:avLst/>
          </a:prstGeom>
        </p:spPr>
      </p:pic>
      <p:sp>
        <p:nvSpPr>
          <p:cNvPr id="3" name="Text Placeholder 2"/>
          <p:cNvSpPr>
            <a:spLocks noGrp="1"/>
          </p:cNvSpPr>
          <p:nvPr>
            <p:ph type="body" idx="1"/>
          </p:nvPr>
        </p:nvSpPr>
        <p:spPr>
          <a:xfrm>
            <a:off x="457200" y="1200150"/>
            <a:ext cx="8229600" cy="353184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2"/>
          </p:nvPr>
        </p:nvSpPr>
        <p:spPr>
          <a:xfrm>
            <a:off x="457200" y="4894008"/>
            <a:ext cx="2133600" cy="249492"/>
          </a:xfrm>
          <a:prstGeom prst="rect">
            <a:avLst/>
          </a:prstGeom>
        </p:spPr>
        <p:txBody>
          <a:bodyPr vert="horz" lIns="91440" tIns="45720" rIns="91440" bIns="45720" rtlCol="0" anchor="ctr"/>
          <a:lstStyle>
            <a:lvl1pPr algn="l">
              <a:defRPr sz="1000">
                <a:solidFill>
                  <a:schemeClr val="bg1"/>
                </a:solidFill>
                <a:latin typeface="Arial" pitchFamily="34" charset="0"/>
                <a:cs typeface="Arial" pitchFamily="34" charset="0"/>
              </a:defRPr>
            </a:lvl1pPr>
          </a:lstStyle>
          <a:p>
            <a:fld id="{60D3C204-BFC8-40DF-BCA5-4BA5280D0F4D}" type="datetimeFigureOut">
              <a:rPr lang="en-CA" smtClean="0"/>
              <a:pPr/>
              <a:t>2015-09-29</a:t>
            </a:fld>
            <a:endParaRPr lang="en-CA" dirty="0"/>
          </a:p>
        </p:txBody>
      </p:sp>
      <p:sp>
        <p:nvSpPr>
          <p:cNvPr id="5" name="Footer Placeholder 4"/>
          <p:cNvSpPr>
            <a:spLocks noGrp="1"/>
          </p:cNvSpPr>
          <p:nvPr>
            <p:ph type="ftr" sz="quarter" idx="3"/>
          </p:nvPr>
        </p:nvSpPr>
        <p:spPr>
          <a:xfrm>
            <a:off x="3124200" y="4894008"/>
            <a:ext cx="2895600" cy="249492"/>
          </a:xfrm>
          <a:prstGeom prst="rect">
            <a:avLst/>
          </a:prstGeom>
        </p:spPr>
        <p:txBody>
          <a:bodyPr vert="horz" lIns="91440" tIns="45720" rIns="91440" bIns="45720" rtlCol="0" anchor="ctr"/>
          <a:lstStyle>
            <a:lvl1pPr algn="ctr">
              <a:defRPr sz="1000">
                <a:solidFill>
                  <a:schemeClr val="bg1"/>
                </a:solidFill>
                <a:latin typeface="Arial" pitchFamily="34" charset="0"/>
                <a:cs typeface="Arial" pitchFamily="34" charset="0"/>
              </a:defRPr>
            </a:lvl1pPr>
          </a:lstStyle>
          <a:p>
            <a:r>
              <a:rPr lang="en-US" dirty="0" smtClean="0"/>
              <a:t>Footer</a:t>
            </a:r>
            <a:endParaRPr lang="en-CA" dirty="0"/>
          </a:p>
        </p:txBody>
      </p:sp>
      <p:sp>
        <p:nvSpPr>
          <p:cNvPr id="6" name="Slide Number Placeholder 5"/>
          <p:cNvSpPr>
            <a:spLocks noGrp="1"/>
          </p:cNvSpPr>
          <p:nvPr>
            <p:ph type="sldNum" sz="quarter" idx="4"/>
          </p:nvPr>
        </p:nvSpPr>
        <p:spPr>
          <a:xfrm>
            <a:off x="6553200" y="4894008"/>
            <a:ext cx="2133600" cy="249492"/>
          </a:xfrm>
          <a:prstGeom prst="rect">
            <a:avLst/>
          </a:prstGeom>
        </p:spPr>
        <p:txBody>
          <a:bodyPr vert="horz" lIns="91440" tIns="45720" rIns="91440" bIns="45720" rtlCol="0" anchor="ctr"/>
          <a:lstStyle>
            <a:lvl1pPr algn="r">
              <a:defRPr sz="1000">
                <a:solidFill>
                  <a:schemeClr val="bg1"/>
                </a:solidFill>
                <a:latin typeface="Arial" pitchFamily="34" charset="0"/>
                <a:cs typeface="Arial" pitchFamily="34" charset="0"/>
              </a:defRPr>
            </a:lvl1pPr>
          </a:lstStyle>
          <a:p>
            <a:fld id="{3FF909EE-2C65-48BC-95E5-26F3591A45A6}" type="slidenum">
              <a:rPr lang="en-CA" smtClean="0"/>
              <a:pPr/>
              <a:t>‹#›</a:t>
            </a:fld>
            <a:endParaRPr lang="en-CA" dirty="0"/>
          </a:p>
        </p:txBody>
      </p:sp>
    </p:spTree>
    <p:extLst>
      <p:ext uri="{BB962C8B-B14F-4D97-AF65-F5344CB8AC3E}">
        <p14:creationId xmlns:p14="http://schemas.microsoft.com/office/powerpoint/2010/main" val="8323000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0" r:id="rId4"/>
    <p:sldLayoutId id="2147483661" r:id="rId5"/>
    <p:sldLayoutId id="2147483651" r:id="rId6"/>
    <p:sldLayoutId id="2147483652" r:id="rId7"/>
    <p:sldLayoutId id="2147483653" r:id="rId8"/>
    <p:sldLayoutId id="2147483654" r:id="rId9"/>
    <p:sldLayoutId id="2147483656" r:id="rId10"/>
    <p:sldLayoutId id="2147483657" r:id="rId11"/>
    <p:sldLayoutId id="214748366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C40075"/>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7B0052"/>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5A687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13.xml"/><Relationship Id="rId16" Type="http://schemas.openxmlformats.org/officeDocument/2006/relationships/diagramColors" Target="../diagrams/colors5.xml"/><Relationship Id="rId1" Type="http://schemas.openxmlformats.org/officeDocument/2006/relationships/slideLayout" Target="../slideLayouts/slideLayout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a:spLocks/>
          </p:cNvSpPr>
          <p:nvPr/>
        </p:nvSpPr>
        <p:spPr bwMode="auto">
          <a:xfrm>
            <a:off x="251520" y="2571750"/>
            <a:ext cx="4968552" cy="882960"/>
          </a:xfrm>
          <a:prstGeom prst="rect">
            <a:avLst/>
          </a:prstGeom>
          <a:noFill/>
          <a:ln w="9525">
            <a:noFill/>
            <a:miter lim="800000"/>
            <a:headEnd/>
            <a:tailEnd/>
          </a:ln>
        </p:spPr>
        <p:txBody>
          <a:bodyPr/>
          <a:lstStyle/>
          <a:p>
            <a:pPr>
              <a:buFont typeface="Arial" charset="0"/>
              <a:buNone/>
            </a:pPr>
            <a:r>
              <a:rPr lang="en-GB" sz="3200" dirty="0" smtClean="0">
                <a:solidFill>
                  <a:schemeClr val="accent1"/>
                </a:solidFill>
                <a:cs typeface="Arial" charset="0"/>
              </a:rPr>
              <a:t>Sainarayan A </a:t>
            </a:r>
          </a:p>
          <a:p>
            <a:pPr>
              <a:buFont typeface="Arial" charset="0"/>
              <a:buNone/>
            </a:pPr>
            <a:r>
              <a:rPr lang="en-US" sz="1400" i="1" baseline="0" dirty="0" smtClean="0">
                <a:solidFill>
                  <a:schemeClr val="accent1"/>
                </a:solidFill>
                <a:cs typeface="Arial" charset="0"/>
              </a:rPr>
              <a:t>Chief  of Aviation</a:t>
            </a:r>
            <a:r>
              <a:rPr lang="en-US" sz="1400" i="1" dirty="0" smtClean="0">
                <a:solidFill>
                  <a:schemeClr val="accent1"/>
                </a:solidFill>
                <a:cs typeface="Arial" charset="0"/>
              </a:rPr>
              <a:t> Data and Analysis</a:t>
            </a:r>
            <a:endParaRPr lang="en-US" sz="1400" i="1" baseline="0" dirty="0" smtClean="0">
              <a:solidFill>
                <a:schemeClr val="accent1"/>
              </a:solidFill>
              <a:cs typeface="Arial" charset="0"/>
            </a:endParaRPr>
          </a:p>
        </p:txBody>
      </p:sp>
      <p:sp>
        <p:nvSpPr>
          <p:cNvPr id="5" name="Rectangle 2"/>
          <p:cNvSpPr txBox="1">
            <a:spLocks noChangeArrowheads="1"/>
          </p:cNvSpPr>
          <p:nvPr/>
        </p:nvSpPr>
        <p:spPr>
          <a:xfrm>
            <a:off x="250825" y="1001713"/>
            <a:ext cx="5748338" cy="77795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smtClean="0"/>
              <a:t>SDMX Global Conference</a:t>
            </a:r>
            <a:endParaRPr lang="en-GB" sz="4000" dirty="0"/>
          </a:p>
        </p:txBody>
      </p:sp>
      <p:sp>
        <p:nvSpPr>
          <p:cNvPr id="6" name="Rectangle 2"/>
          <p:cNvSpPr txBox="1">
            <a:spLocks noChangeArrowheads="1"/>
          </p:cNvSpPr>
          <p:nvPr/>
        </p:nvSpPr>
        <p:spPr>
          <a:xfrm>
            <a:off x="250825" y="4371950"/>
            <a:ext cx="5748338" cy="43204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3600"/>
              </a:lnSpc>
              <a:tabLst>
                <a:tab pos="1255713" algn="l"/>
              </a:tabLst>
              <a:defRPr/>
            </a:pPr>
            <a:r>
              <a:rPr lang="en-GB" sz="2800" spc="-20" dirty="0" smtClean="0">
                <a:solidFill>
                  <a:schemeClr val="bg1"/>
                </a:solidFill>
              </a:rPr>
              <a:t>Bangkok, Sept. 2015</a:t>
            </a:r>
            <a:endParaRPr lang="en-US" sz="2800" spc="-20" dirty="0" smtClean="0">
              <a:solidFill>
                <a:schemeClr val="bg1"/>
              </a:solidFill>
            </a:endParaRPr>
          </a:p>
        </p:txBody>
      </p:sp>
    </p:spTree>
    <p:extLst>
      <p:ext uri="{BB962C8B-B14F-4D97-AF65-F5344CB8AC3E}">
        <p14:creationId xmlns:p14="http://schemas.microsoft.com/office/powerpoint/2010/main" val="46114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2000"/>
                                        <p:tgtEl>
                                          <p:spTgt spid="6"/>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lide(fromBottom)">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t>Integrated approach</a:t>
            </a:r>
            <a:r>
              <a:rPr lang="en-US" sz="2800" b="1" dirty="0">
                <a:solidFill>
                  <a:srgbClr val="00B050"/>
                </a:solidFill>
              </a:rPr>
              <a:t/>
            </a:r>
            <a:br>
              <a:rPr lang="en-US" sz="2800" b="1" dirty="0">
                <a:solidFill>
                  <a:srgbClr val="00B050"/>
                </a:solidFill>
              </a:rPr>
            </a:br>
            <a:r>
              <a:rPr lang="en-US" sz="2800" b="1" dirty="0">
                <a:solidFill>
                  <a:srgbClr val="279DD9"/>
                </a:solidFill>
              </a:rPr>
              <a:t>SHARING DATA FOR IMPROVED ANALYSIS</a:t>
            </a:r>
            <a:endParaRPr lang="en-GB" sz="2800" dirty="0"/>
          </a:p>
        </p:txBody>
      </p:sp>
      <p:graphicFrame>
        <p:nvGraphicFramePr>
          <p:cNvPr id="5" name="Diagram 4"/>
          <p:cNvGraphicFramePr/>
          <p:nvPr>
            <p:extLst>
              <p:ext uri="{D42A27DB-BD31-4B8C-83A1-F6EECF244321}">
                <p14:modId xmlns:p14="http://schemas.microsoft.com/office/powerpoint/2010/main" val="1436004878"/>
              </p:ext>
            </p:extLst>
          </p:nvPr>
        </p:nvGraphicFramePr>
        <p:xfrm>
          <a:off x="914322" y="1923679"/>
          <a:ext cx="7186070" cy="2689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p:cNvSpPr/>
          <p:nvPr/>
        </p:nvSpPr>
        <p:spPr>
          <a:xfrm>
            <a:off x="683568" y="2159041"/>
            <a:ext cx="2082424" cy="1204797"/>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b="1" i="1" dirty="0" smtClean="0">
                <a:solidFill>
                  <a:srgbClr val="0070C0"/>
                </a:solidFill>
              </a:rPr>
              <a:t>ICAO EDM and harmonized groups bringing together the diverse data sets available in ICAO</a:t>
            </a:r>
            <a:endParaRPr lang="en-CA" sz="1200" b="1" i="1" dirty="0">
              <a:solidFill>
                <a:srgbClr val="0070C0"/>
              </a:solidFill>
            </a:endParaRPr>
          </a:p>
        </p:txBody>
      </p:sp>
      <p:sp>
        <p:nvSpPr>
          <p:cNvPr id="7" name="Right Arrow 6"/>
          <p:cNvSpPr/>
          <p:nvPr/>
        </p:nvSpPr>
        <p:spPr>
          <a:xfrm flipH="1">
            <a:off x="6523990" y="3147813"/>
            <a:ext cx="1615634" cy="1204797"/>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CA" sz="1400" b="1" dirty="0" smtClean="0">
                <a:solidFill>
                  <a:srgbClr val="0070C0"/>
                </a:solidFill>
              </a:rPr>
              <a:t>Member States </a:t>
            </a:r>
            <a:r>
              <a:rPr lang="en-CA" sz="1400" b="1" i="1" dirty="0" smtClean="0">
                <a:solidFill>
                  <a:srgbClr val="0070C0"/>
                </a:solidFill>
              </a:rPr>
              <a:t>Benefit</a:t>
            </a:r>
            <a:endParaRPr lang="en-CA" sz="1400" b="1" i="1" dirty="0">
              <a:solidFill>
                <a:srgbClr val="0070C0"/>
              </a:solidFill>
            </a:endParaRPr>
          </a:p>
        </p:txBody>
      </p:sp>
    </p:spTree>
    <p:extLst>
      <p:ext uri="{BB962C8B-B14F-4D97-AF65-F5344CB8AC3E}">
        <p14:creationId xmlns:p14="http://schemas.microsoft.com/office/powerpoint/2010/main" val="311755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graphicEl>
                                              <a:dgm id="{694D1CE4-9B0E-4C65-8D85-652D20F0FB56}"/>
                                            </p:graphicEl>
                                          </p:spTgt>
                                        </p:tgtEl>
                                        <p:attrNameLst>
                                          <p:attrName>style.visibility</p:attrName>
                                        </p:attrNameLst>
                                      </p:cBhvr>
                                      <p:to>
                                        <p:strVal val="visible"/>
                                      </p:to>
                                    </p:set>
                                    <p:anim calcmode="lin" valueType="num">
                                      <p:cBhvr>
                                        <p:cTn id="7" dur="2000" fill="hold"/>
                                        <p:tgtEl>
                                          <p:spTgt spid="5">
                                            <p:graphicEl>
                                              <a:dgm id="{694D1CE4-9B0E-4C65-8D85-652D20F0FB56}"/>
                                            </p:graphicEl>
                                          </p:spTgt>
                                        </p:tgtEl>
                                        <p:attrNameLst>
                                          <p:attrName>ppt_w</p:attrName>
                                        </p:attrNameLst>
                                      </p:cBhvr>
                                      <p:tavLst>
                                        <p:tav tm="0">
                                          <p:val>
                                            <p:strVal val="#ppt_w*0.70"/>
                                          </p:val>
                                        </p:tav>
                                        <p:tav tm="100000">
                                          <p:val>
                                            <p:strVal val="#ppt_w"/>
                                          </p:val>
                                        </p:tav>
                                      </p:tavLst>
                                    </p:anim>
                                    <p:anim calcmode="lin" valueType="num">
                                      <p:cBhvr>
                                        <p:cTn id="8" dur="2000" fill="hold"/>
                                        <p:tgtEl>
                                          <p:spTgt spid="5">
                                            <p:graphicEl>
                                              <a:dgm id="{694D1CE4-9B0E-4C65-8D85-652D20F0FB56}"/>
                                            </p:graphicEl>
                                          </p:spTgt>
                                        </p:tgtEl>
                                        <p:attrNameLst>
                                          <p:attrName>ppt_h</p:attrName>
                                        </p:attrNameLst>
                                      </p:cBhvr>
                                      <p:tavLst>
                                        <p:tav tm="0">
                                          <p:val>
                                            <p:strVal val="#ppt_h"/>
                                          </p:val>
                                        </p:tav>
                                        <p:tav tm="100000">
                                          <p:val>
                                            <p:strVal val="#ppt_h"/>
                                          </p:val>
                                        </p:tav>
                                      </p:tavLst>
                                    </p:anim>
                                    <p:animEffect transition="in" filter="fade">
                                      <p:cBhvr>
                                        <p:cTn id="9" dur="2000"/>
                                        <p:tgtEl>
                                          <p:spTgt spid="5">
                                            <p:graphicEl>
                                              <a:dgm id="{694D1CE4-9B0E-4C65-8D85-652D20F0FB56}"/>
                                            </p:graphicEl>
                                          </p:spTgt>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5">
                                            <p:graphicEl>
                                              <a:dgm id="{69AEC18B-97DD-40DD-9092-6BF14B7FA4AB}"/>
                                            </p:graphicEl>
                                          </p:spTgt>
                                        </p:tgtEl>
                                        <p:attrNameLst>
                                          <p:attrName>style.visibility</p:attrName>
                                        </p:attrNameLst>
                                      </p:cBhvr>
                                      <p:to>
                                        <p:strVal val="visible"/>
                                      </p:to>
                                    </p:set>
                                    <p:anim calcmode="lin" valueType="num">
                                      <p:cBhvr>
                                        <p:cTn id="13" dur="2000" fill="hold"/>
                                        <p:tgtEl>
                                          <p:spTgt spid="5">
                                            <p:graphicEl>
                                              <a:dgm id="{69AEC18B-97DD-40DD-9092-6BF14B7FA4AB}"/>
                                            </p:graphicEl>
                                          </p:spTgt>
                                        </p:tgtEl>
                                        <p:attrNameLst>
                                          <p:attrName>ppt_w</p:attrName>
                                        </p:attrNameLst>
                                      </p:cBhvr>
                                      <p:tavLst>
                                        <p:tav tm="0">
                                          <p:val>
                                            <p:strVal val="#ppt_w*0.70"/>
                                          </p:val>
                                        </p:tav>
                                        <p:tav tm="100000">
                                          <p:val>
                                            <p:strVal val="#ppt_w"/>
                                          </p:val>
                                        </p:tav>
                                      </p:tavLst>
                                    </p:anim>
                                    <p:anim calcmode="lin" valueType="num">
                                      <p:cBhvr>
                                        <p:cTn id="14" dur="2000" fill="hold"/>
                                        <p:tgtEl>
                                          <p:spTgt spid="5">
                                            <p:graphicEl>
                                              <a:dgm id="{69AEC18B-97DD-40DD-9092-6BF14B7FA4AB}"/>
                                            </p:graphicEl>
                                          </p:spTgt>
                                        </p:tgtEl>
                                        <p:attrNameLst>
                                          <p:attrName>ppt_h</p:attrName>
                                        </p:attrNameLst>
                                      </p:cBhvr>
                                      <p:tavLst>
                                        <p:tav tm="0">
                                          <p:val>
                                            <p:strVal val="#ppt_h"/>
                                          </p:val>
                                        </p:tav>
                                        <p:tav tm="100000">
                                          <p:val>
                                            <p:strVal val="#ppt_h"/>
                                          </p:val>
                                        </p:tav>
                                      </p:tavLst>
                                    </p:anim>
                                    <p:animEffect transition="in" filter="fade">
                                      <p:cBhvr>
                                        <p:cTn id="15" dur="2000"/>
                                        <p:tgtEl>
                                          <p:spTgt spid="5">
                                            <p:graphicEl>
                                              <a:dgm id="{69AEC18B-97DD-40DD-9092-6BF14B7FA4AB}"/>
                                            </p:graphicEl>
                                          </p:spTgt>
                                        </p:tgtEl>
                                      </p:cBhvr>
                                    </p:animEffect>
                                  </p:childTnLst>
                                </p:cTn>
                              </p:par>
                            </p:childTnLst>
                          </p:cTn>
                        </p:par>
                        <p:par>
                          <p:cTn id="16" fill="hold">
                            <p:stCondLst>
                              <p:cond delay="4000"/>
                            </p:stCondLst>
                            <p:childTnLst>
                              <p:par>
                                <p:cTn id="17" presetID="55" presetClass="entr" presetSubtype="0" fill="hold" grpId="0" nodeType="afterEffect">
                                  <p:stCondLst>
                                    <p:cond delay="0"/>
                                  </p:stCondLst>
                                  <p:childTnLst>
                                    <p:set>
                                      <p:cBhvr>
                                        <p:cTn id="18" dur="1" fill="hold">
                                          <p:stCondLst>
                                            <p:cond delay="0"/>
                                          </p:stCondLst>
                                        </p:cTn>
                                        <p:tgtEl>
                                          <p:spTgt spid="5">
                                            <p:graphicEl>
                                              <a:dgm id="{2B16E267-BDD1-4F31-B8E6-C57EEF3BD860}"/>
                                            </p:graphicEl>
                                          </p:spTgt>
                                        </p:tgtEl>
                                        <p:attrNameLst>
                                          <p:attrName>style.visibility</p:attrName>
                                        </p:attrNameLst>
                                      </p:cBhvr>
                                      <p:to>
                                        <p:strVal val="visible"/>
                                      </p:to>
                                    </p:set>
                                    <p:anim calcmode="lin" valueType="num">
                                      <p:cBhvr>
                                        <p:cTn id="19" dur="2000" fill="hold"/>
                                        <p:tgtEl>
                                          <p:spTgt spid="5">
                                            <p:graphicEl>
                                              <a:dgm id="{2B16E267-BDD1-4F31-B8E6-C57EEF3BD860}"/>
                                            </p:graphicEl>
                                          </p:spTgt>
                                        </p:tgtEl>
                                        <p:attrNameLst>
                                          <p:attrName>ppt_w</p:attrName>
                                        </p:attrNameLst>
                                      </p:cBhvr>
                                      <p:tavLst>
                                        <p:tav tm="0">
                                          <p:val>
                                            <p:strVal val="#ppt_w*0.70"/>
                                          </p:val>
                                        </p:tav>
                                        <p:tav tm="100000">
                                          <p:val>
                                            <p:strVal val="#ppt_w"/>
                                          </p:val>
                                        </p:tav>
                                      </p:tavLst>
                                    </p:anim>
                                    <p:anim calcmode="lin" valueType="num">
                                      <p:cBhvr>
                                        <p:cTn id="20" dur="2000" fill="hold"/>
                                        <p:tgtEl>
                                          <p:spTgt spid="5">
                                            <p:graphicEl>
                                              <a:dgm id="{2B16E267-BDD1-4F31-B8E6-C57EEF3BD860}"/>
                                            </p:graphicEl>
                                          </p:spTgt>
                                        </p:tgtEl>
                                        <p:attrNameLst>
                                          <p:attrName>ppt_h</p:attrName>
                                        </p:attrNameLst>
                                      </p:cBhvr>
                                      <p:tavLst>
                                        <p:tav tm="0">
                                          <p:val>
                                            <p:strVal val="#ppt_h"/>
                                          </p:val>
                                        </p:tav>
                                        <p:tav tm="100000">
                                          <p:val>
                                            <p:strVal val="#ppt_h"/>
                                          </p:val>
                                        </p:tav>
                                      </p:tavLst>
                                    </p:anim>
                                    <p:animEffect transition="in" filter="fade">
                                      <p:cBhvr>
                                        <p:cTn id="21" dur="2000"/>
                                        <p:tgtEl>
                                          <p:spTgt spid="5">
                                            <p:graphicEl>
                                              <a:dgm id="{2B16E267-BDD1-4F31-B8E6-C57EEF3BD860}"/>
                                            </p:graphicEl>
                                          </p:spTgt>
                                        </p:tgtEl>
                                      </p:cBhvr>
                                    </p:animEffect>
                                  </p:childTnLst>
                                </p:cTn>
                              </p:par>
                            </p:childTnLst>
                          </p:cTn>
                        </p:par>
                        <p:par>
                          <p:cTn id="22" fill="hold">
                            <p:stCondLst>
                              <p:cond delay="6000"/>
                            </p:stCondLst>
                            <p:childTnLst>
                              <p:par>
                                <p:cTn id="23" presetID="55" presetClass="entr" presetSubtype="0" fill="hold" grpId="0" nodeType="afterEffect">
                                  <p:stCondLst>
                                    <p:cond delay="0"/>
                                  </p:stCondLst>
                                  <p:childTnLst>
                                    <p:set>
                                      <p:cBhvr>
                                        <p:cTn id="24" dur="1" fill="hold">
                                          <p:stCondLst>
                                            <p:cond delay="0"/>
                                          </p:stCondLst>
                                        </p:cTn>
                                        <p:tgtEl>
                                          <p:spTgt spid="5">
                                            <p:graphicEl>
                                              <a:dgm id="{0A4D6224-C088-439A-99C0-50B119070C38}"/>
                                            </p:graphicEl>
                                          </p:spTgt>
                                        </p:tgtEl>
                                        <p:attrNameLst>
                                          <p:attrName>style.visibility</p:attrName>
                                        </p:attrNameLst>
                                      </p:cBhvr>
                                      <p:to>
                                        <p:strVal val="visible"/>
                                      </p:to>
                                    </p:set>
                                    <p:anim calcmode="lin" valueType="num">
                                      <p:cBhvr>
                                        <p:cTn id="25" dur="2000" fill="hold"/>
                                        <p:tgtEl>
                                          <p:spTgt spid="5">
                                            <p:graphicEl>
                                              <a:dgm id="{0A4D6224-C088-439A-99C0-50B119070C38}"/>
                                            </p:graphicEl>
                                          </p:spTgt>
                                        </p:tgtEl>
                                        <p:attrNameLst>
                                          <p:attrName>ppt_w</p:attrName>
                                        </p:attrNameLst>
                                      </p:cBhvr>
                                      <p:tavLst>
                                        <p:tav tm="0">
                                          <p:val>
                                            <p:strVal val="#ppt_w*0.70"/>
                                          </p:val>
                                        </p:tav>
                                        <p:tav tm="100000">
                                          <p:val>
                                            <p:strVal val="#ppt_w"/>
                                          </p:val>
                                        </p:tav>
                                      </p:tavLst>
                                    </p:anim>
                                    <p:anim calcmode="lin" valueType="num">
                                      <p:cBhvr>
                                        <p:cTn id="26" dur="2000" fill="hold"/>
                                        <p:tgtEl>
                                          <p:spTgt spid="5">
                                            <p:graphicEl>
                                              <a:dgm id="{0A4D6224-C088-439A-99C0-50B119070C38}"/>
                                            </p:graphicEl>
                                          </p:spTgt>
                                        </p:tgtEl>
                                        <p:attrNameLst>
                                          <p:attrName>ppt_h</p:attrName>
                                        </p:attrNameLst>
                                      </p:cBhvr>
                                      <p:tavLst>
                                        <p:tav tm="0">
                                          <p:val>
                                            <p:strVal val="#ppt_h"/>
                                          </p:val>
                                        </p:tav>
                                        <p:tav tm="100000">
                                          <p:val>
                                            <p:strVal val="#ppt_h"/>
                                          </p:val>
                                        </p:tav>
                                      </p:tavLst>
                                    </p:anim>
                                    <p:animEffect transition="in" filter="fade">
                                      <p:cBhvr>
                                        <p:cTn id="27" dur="2000"/>
                                        <p:tgtEl>
                                          <p:spTgt spid="5">
                                            <p:graphicEl>
                                              <a:dgm id="{0A4D6224-C088-439A-99C0-50B119070C38}"/>
                                            </p:graphicEl>
                                          </p:spTgt>
                                        </p:tgtEl>
                                      </p:cBhvr>
                                    </p:animEffect>
                                  </p:childTnLst>
                                </p:cTn>
                              </p:par>
                            </p:childTnLst>
                          </p:cTn>
                        </p:par>
                        <p:par>
                          <p:cTn id="28" fill="hold">
                            <p:stCondLst>
                              <p:cond delay="8000"/>
                            </p:stCondLst>
                            <p:childTnLst>
                              <p:par>
                                <p:cTn id="29" presetID="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0-#ppt_w/2"/>
                                          </p:val>
                                        </p:tav>
                                        <p:tav tm="100000">
                                          <p:val>
                                            <p:strVal val="#ppt_x"/>
                                          </p:val>
                                        </p:tav>
                                      </p:tavLst>
                                    </p:anim>
                                    <p:anim calcmode="lin" valueType="num">
                                      <p:cBhvr additive="base">
                                        <p:cTn id="32" dur="10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1+#ppt_w/2"/>
                                          </p:val>
                                        </p:tav>
                                        <p:tav tm="100000">
                                          <p:val>
                                            <p:strVal val="#ppt_x"/>
                                          </p:val>
                                        </p:tav>
                                      </p:tavLst>
                                    </p:anim>
                                    <p:anim calcmode="lin" valueType="num">
                                      <p:cBhvr additive="base">
                                        <p:cTn id="36"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1563638"/>
            <a:ext cx="7787208" cy="3096344"/>
          </a:xfrm>
        </p:spPr>
        <p:txBody>
          <a:bodyPr>
            <a:normAutofit lnSpcReduction="10000"/>
          </a:bodyPr>
          <a:lstStyle/>
          <a:p>
            <a:r>
              <a:rPr lang="en-US" sz="1400" dirty="0" smtClean="0"/>
              <a:t>Data </a:t>
            </a:r>
            <a:r>
              <a:rPr lang="en-US" sz="1400" dirty="0"/>
              <a:t>Table  – </a:t>
            </a:r>
            <a:r>
              <a:rPr lang="en-US" sz="1400" dirty="0" smtClean="0"/>
              <a:t>contains </a:t>
            </a:r>
            <a:r>
              <a:rPr lang="en-US" sz="1400" dirty="0"/>
              <a:t>air carrier, passengers (</a:t>
            </a:r>
            <a:r>
              <a:rPr lang="en-US" sz="1400" dirty="0" err="1"/>
              <a:t>nos</a:t>
            </a:r>
            <a:r>
              <a:rPr lang="en-US" sz="1400" dirty="0"/>
              <a:t>), freight (tons) </a:t>
            </a:r>
            <a:r>
              <a:rPr lang="en-US" sz="1400" dirty="0" smtClean="0"/>
              <a:t>carried, </a:t>
            </a:r>
            <a:r>
              <a:rPr lang="en-US" sz="1400" dirty="0"/>
              <a:t>from and to city, aircraft type</a:t>
            </a:r>
            <a:endParaRPr lang="en-GB" sz="1400" dirty="0"/>
          </a:p>
          <a:p>
            <a:r>
              <a:rPr lang="en-US" sz="1400" dirty="0"/>
              <a:t>Air carrier, from , to, accident type , date, death, injuries</a:t>
            </a:r>
            <a:endParaRPr lang="en-GB" sz="1400" dirty="0"/>
          </a:p>
          <a:p>
            <a:r>
              <a:rPr lang="en-US" sz="1400" dirty="0"/>
              <a:t>Dimensions</a:t>
            </a:r>
            <a:endParaRPr lang="en-GB" sz="1400" dirty="0"/>
          </a:p>
          <a:p>
            <a:pPr lvl="1"/>
            <a:r>
              <a:rPr lang="en-US" sz="1000" dirty="0"/>
              <a:t>Reporting – State. Air Carrier</a:t>
            </a:r>
            <a:endParaRPr lang="en-GB" sz="1000" dirty="0"/>
          </a:p>
          <a:p>
            <a:pPr lvl="1"/>
            <a:r>
              <a:rPr lang="en-US" sz="1000" dirty="0"/>
              <a:t>Flow – OD</a:t>
            </a:r>
            <a:endParaRPr lang="en-GB" sz="1000" dirty="0"/>
          </a:p>
          <a:p>
            <a:pPr lvl="1"/>
            <a:r>
              <a:rPr lang="en-US" sz="1000" dirty="0"/>
              <a:t>Reference Month</a:t>
            </a:r>
            <a:endParaRPr lang="en-GB" sz="1000" dirty="0"/>
          </a:p>
          <a:p>
            <a:r>
              <a:rPr lang="en-US" sz="1400" dirty="0"/>
              <a:t>Measure</a:t>
            </a:r>
            <a:endParaRPr lang="en-GB" sz="1400" dirty="0"/>
          </a:p>
          <a:p>
            <a:pPr lvl="1"/>
            <a:r>
              <a:rPr lang="en-US" sz="1000" dirty="0" err="1"/>
              <a:t>Pax</a:t>
            </a:r>
            <a:endParaRPr lang="en-GB" sz="1000" dirty="0"/>
          </a:p>
          <a:p>
            <a:pPr lvl="1"/>
            <a:r>
              <a:rPr lang="en-US" sz="1000" dirty="0" err="1"/>
              <a:t>Frt</a:t>
            </a:r>
            <a:endParaRPr lang="en-GB" sz="1000" dirty="0"/>
          </a:p>
          <a:p>
            <a:r>
              <a:rPr lang="en-US" sz="1400" dirty="0"/>
              <a:t>Attributes</a:t>
            </a:r>
            <a:endParaRPr lang="en-GB" sz="1400" dirty="0"/>
          </a:p>
          <a:p>
            <a:pPr lvl="1"/>
            <a:r>
              <a:rPr lang="en-US" sz="1000" dirty="0"/>
              <a:t>Units of measures (tons, numbers)</a:t>
            </a:r>
            <a:endParaRPr lang="en-GB" sz="1000" dirty="0"/>
          </a:p>
          <a:p>
            <a:r>
              <a:rPr lang="en-US" sz="1400" dirty="0" smtClean="0"/>
              <a:t>*DSD </a:t>
            </a:r>
            <a:r>
              <a:rPr lang="en-US" sz="1400" dirty="0"/>
              <a:t>also contains </a:t>
            </a:r>
            <a:endParaRPr lang="en-GB" sz="1400" dirty="0"/>
          </a:p>
          <a:p>
            <a:pPr lvl="1"/>
            <a:r>
              <a:rPr lang="en-US" sz="1100" dirty="0"/>
              <a:t>Code list used in the table (carrier, state </a:t>
            </a:r>
            <a:r>
              <a:rPr lang="en-US" sz="1100" dirty="0" smtClean="0"/>
              <a:t>etc.)</a:t>
            </a:r>
            <a:endParaRPr lang="en-GB" sz="1100" dirty="0"/>
          </a:p>
          <a:p>
            <a:pPr lvl="1"/>
            <a:r>
              <a:rPr lang="en-US" sz="1100" dirty="0"/>
              <a:t>Concept </a:t>
            </a:r>
            <a:r>
              <a:rPr lang="en-US" sz="1100" dirty="0" smtClean="0"/>
              <a:t>schema (listing </a:t>
            </a:r>
            <a:r>
              <a:rPr lang="en-US" sz="1100" dirty="0"/>
              <a:t>all concepts used in the DSD i.e. EDM)</a:t>
            </a:r>
            <a:endParaRPr lang="en-GB" sz="1100" dirty="0"/>
          </a:p>
        </p:txBody>
      </p:sp>
      <p:sp>
        <p:nvSpPr>
          <p:cNvPr id="4" name="Title 1"/>
          <p:cNvSpPr>
            <a:spLocks noGrp="1"/>
          </p:cNvSpPr>
          <p:nvPr>
            <p:ph type="title"/>
          </p:nvPr>
        </p:nvSpPr>
        <p:spPr>
          <a:xfrm>
            <a:off x="467544" y="915566"/>
            <a:ext cx="8229600" cy="857250"/>
          </a:xfrm>
        </p:spPr>
        <p:txBody>
          <a:bodyPr/>
          <a:lstStyle/>
          <a:p>
            <a:pPr algn="l">
              <a:lnSpc>
                <a:spcPts val="2400"/>
              </a:lnSpc>
              <a:spcBef>
                <a:spcPts val="0"/>
              </a:spcBef>
            </a:pPr>
            <a:r>
              <a:rPr lang="en-US" sz="3200" dirty="0" smtClean="0"/>
              <a:t>Enterprise Data Management</a:t>
            </a:r>
            <a:r>
              <a:rPr lang="en-US" sz="4000" dirty="0" smtClean="0"/>
              <a:t> - </a:t>
            </a:r>
            <a:r>
              <a:rPr lang="en-US" sz="2000" dirty="0" smtClean="0"/>
              <a:t>What we did </a:t>
            </a:r>
            <a:br>
              <a:rPr lang="en-US" sz="2000" dirty="0" smtClean="0"/>
            </a:br>
            <a:r>
              <a:rPr lang="en-US" sz="2000" dirty="0" smtClean="0"/>
              <a:t>       - Example: Form C (Airline traffic data by Flight Stage, for City pairs)</a:t>
            </a:r>
            <a:endParaRPr lang="en-GB" sz="2000" dirty="0"/>
          </a:p>
        </p:txBody>
      </p:sp>
      <p:sp>
        <p:nvSpPr>
          <p:cNvPr id="5" name="矩形 4"/>
          <p:cNvSpPr/>
          <p:nvPr/>
        </p:nvSpPr>
        <p:spPr>
          <a:xfrm>
            <a:off x="971600" y="4587974"/>
            <a:ext cx="2478051" cy="338554"/>
          </a:xfrm>
          <a:prstGeom prst="rect">
            <a:avLst/>
          </a:prstGeom>
        </p:spPr>
        <p:txBody>
          <a:bodyPr wrap="none">
            <a:spAutoFit/>
          </a:bodyPr>
          <a:lstStyle/>
          <a:p>
            <a:r>
              <a:rPr lang="en-US" sz="1600" dirty="0" smtClean="0"/>
              <a:t>*next step implementation </a:t>
            </a:r>
            <a:endParaRPr lang="en-US" sz="1600" dirty="0"/>
          </a:p>
        </p:txBody>
      </p:sp>
    </p:spTree>
    <p:extLst>
      <p:ext uri="{BB962C8B-B14F-4D97-AF65-F5344CB8AC3E}">
        <p14:creationId xmlns:p14="http://schemas.microsoft.com/office/powerpoint/2010/main" val="151212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2000"/>
                                        <p:tgtEl>
                                          <p:spTgt spid="3">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2000"/>
                                        <p:tgtEl>
                                          <p:spTgt spid="3">
                                            <p:txEl>
                                              <p:pRg st="1" end="1"/>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lide(fromBottom)">
                                      <p:cBhvr>
                                        <p:cTn id="13" dur="2000"/>
                                        <p:tgtEl>
                                          <p:spTgt spid="3">
                                            <p:txEl>
                                              <p:pRg st="2" end="2"/>
                                            </p:txEl>
                                          </p:spTgt>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lide(fromBottom)">
                                      <p:cBhvr>
                                        <p:cTn id="16" dur="2000"/>
                                        <p:tgtEl>
                                          <p:spTgt spid="3">
                                            <p:txEl>
                                              <p:pRg st="3" end="3"/>
                                            </p:txEl>
                                          </p:spTgt>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slide(fromBottom)">
                                      <p:cBhvr>
                                        <p:cTn id="19" dur="2000"/>
                                        <p:tgtEl>
                                          <p:spTgt spid="3">
                                            <p:txEl>
                                              <p:pRg st="4" end="4"/>
                                            </p:txEl>
                                          </p:spTgt>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lide(fromBottom)">
                                      <p:cBhvr>
                                        <p:cTn id="22" dur="2000"/>
                                        <p:tgtEl>
                                          <p:spTgt spid="3">
                                            <p:txEl>
                                              <p:pRg st="5" end="5"/>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slide(fromBottom)">
                                      <p:cBhvr>
                                        <p:cTn id="25" dur="2000"/>
                                        <p:tgtEl>
                                          <p:spTgt spid="3">
                                            <p:txEl>
                                              <p:pRg st="6" end="6"/>
                                            </p:txEl>
                                          </p:spTgt>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slide(fromBottom)">
                                      <p:cBhvr>
                                        <p:cTn id="28" dur="2000"/>
                                        <p:tgtEl>
                                          <p:spTgt spid="3">
                                            <p:txEl>
                                              <p:pRg st="7" end="7"/>
                                            </p:txEl>
                                          </p:spTgt>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slide(fromBottom)">
                                      <p:cBhvr>
                                        <p:cTn id="31" dur="2000"/>
                                        <p:tgtEl>
                                          <p:spTgt spid="3">
                                            <p:txEl>
                                              <p:pRg st="8" end="8"/>
                                            </p:txEl>
                                          </p:spTgt>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slide(fromBottom)">
                                      <p:cBhvr>
                                        <p:cTn id="34" dur="2000"/>
                                        <p:tgtEl>
                                          <p:spTgt spid="3">
                                            <p:txEl>
                                              <p:pRg st="9" end="9"/>
                                            </p:txEl>
                                          </p:spTgt>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slide(fromBottom)">
                                      <p:cBhvr>
                                        <p:cTn id="37" dur="2000"/>
                                        <p:tgtEl>
                                          <p:spTgt spid="3">
                                            <p:txEl>
                                              <p:pRg st="10" end="10"/>
                                            </p:txEl>
                                          </p:spTgt>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slide(fromBottom)">
                                      <p:cBhvr>
                                        <p:cTn id="40" dur="2000"/>
                                        <p:tgtEl>
                                          <p:spTgt spid="3">
                                            <p:txEl>
                                              <p:pRg st="11" end="11"/>
                                            </p:txEl>
                                          </p:spTgt>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slide(fromBottom)">
                                      <p:cBhvr>
                                        <p:cTn id="43" dur="2000"/>
                                        <p:tgtEl>
                                          <p:spTgt spid="3">
                                            <p:txEl>
                                              <p:pRg st="12" end="12"/>
                                            </p:txEl>
                                          </p:spTgt>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slide(fromBottom)">
                                      <p:cBhvr>
                                        <p:cTn id="46" dur="2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dvAuto="150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792" y="915566"/>
            <a:ext cx="6031458"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a:spLocks noGrp="1"/>
          </p:cNvSpPr>
          <p:nvPr>
            <p:ph idx="1"/>
          </p:nvPr>
        </p:nvSpPr>
        <p:spPr>
          <a:xfrm>
            <a:off x="251520" y="923766"/>
            <a:ext cx="2232248" cy="936104"/>
          </a:xfrm>
        </p:spPr>
        <p:txBody>
          <a:bodyPr>
            <a:normAutofit/>
          </a:bodyPr>
          <a:lstStyle/>
          <a:p>
            <a:r>
              <a:rPr lang="en-US" sz="2000" dirty="0" smtClean="0"/>
              <a:t>Data Attributes</a:t>
            </a:r>
            <a:endParaRPr lang="en-GB" sz="2000" dirty="0"/>
          </a:p>
        </p:txBody>
      </p:sp>
    </p:spTree>
    <p:extLst>
      <p:ext uri="{BB962C8B-B14F-4D97-AF65-F5344CB8AC3E}">
        <p14:creationId xmlns:p14="http://schemas.microsoft.com/office/powerpoint/2010/main" val="214319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20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12" presetClass="entr" presetSubtype="4"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slide(fromBottom)">
                                      <p:cBhvr>
                                        <p:cTn id="11"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15566"/>
            <a:ext cx="8229600" cy="857250"/>
          </a:xfrm>
        </p:spPr>
        <p:txBody>
          <a:bodyPr/>
          <a:lstStyle/>
          <a:p>
            <a:r>
              <a:rPr lang="en-US" dirty="0"/>
              <a:t>Organization scheme</a:t>
            </a:r>
            <a:endParaRPr lang="en-GB" dirty="0"/>
          </a:p>
        </p:txBody>
      </p:sp>
      <p:sp>
        <p:nvSpPr>
          <p:cNvPr id="3" name="Content Placeholder 2"/>
          <p:cNvSpPr>
            <a:spLocks noGrp="1"/>
          </p:cNvSpPr>
          <p:nvPr>
            <p:ph idx="1"/>
          </p:nvPr>
        </p:nvSpPr>
        <p:spPr>
          <a:xfrm>
            <a:off x="539552" y="1707654"/>
            <a:ext cx="8424936" cy="2886968"/>
          </a:xfrm>
        </p:spPr>
        <p:txBody>
          <a:bodyPr>
            <a:noAutofit/>
          </a:bodyPr>
          <a:lstStyle/>
          <a:p>
            <a:r>
              <a:rPr lang="en-CA" sz="2000" dirty="0" smtClean="0"/>
              <a:t>Started </a:t>
            </a:r>
            <a:r>
              <a:rPr lang="en-CA" sz="2000" dirty="0"/>
              <a:t>inside the </a:t>
            </a:r>
            <a:r>
              <a:rPr lang="en-CA" sz="2000" dirty="0" smtClean="0"/>
              <a:t>Organization</a:t>
            </a:r>
          </a:p>
          <a:p>
            <a:pPr lvl="1"/>
            <a:r>
              <a:rPr lang="en-US" sz="2000" dirty="0" smtClean="0"/>
              <a:t>the creation of data structure definitions and the pilot exchange and distribution of data through </a:t>
            </a:r>
            <a:r>
              <a:rPr lang="en-US" sz="2000" b="1" i="1" dirty="0" smtClean="0"/>
              <a:t>ISDB Re-engineering Project</a:t>
            </a:r>
          </a:p>
          <a:p>
            <a:pPr lvl="1"/>
            <a:r>
              <a:rPr lang="en-US" sz="2000" dirty="0" smtClean="0"/>
              <a:t>structure definitions and the pilot exchange of data</a:t>
            </a:r>
          </a:p>
          <a:p>
            <a:r>
              <a:rPr lang="en-GB" sz="2000" dirty="0" smtClean="0"/>
              <a:t>Scalable </a:t>
            </a:r>
            <a:r>
              <a:rPr lang="en-GB" sz="2000" dirty="0"/>
              <a:t>to permit logical </a:t>
            </a:r>
            <a:r>
              <a:rPr lang="en-GB" sz="2000" dirty="0" smtClean="0"/>
              <a:t>unification </a:t>
            </a:r>
            <a:r>
              <a:rPr lang="en-GB" sz="2000" dirty="0"/>
              <a:t>across other IN and intl. agencies</a:t>
            </a:r>
          </a:p>
          <a:p>
            <a:r>
              <a:rPr lang="en-GB" sz="2000" dirty="0"/>
              <a:t>Ongoing work with UN wide data </a:t>
            </a:r>
            <a:r>
              <a:rPr lang="en-GB" sz="2000" dirty="0" smtClean="0"/>
              <a:t>catalogue </a:t>
            </a:r>
            <a:r>
              <a:rPr lang="en-GB" sz="2000" dirty="0"/>
              <a:t>and </a:t>
            </a:r>
            <a:r>
              <a:rPr lang="en-GB" sz="2000" dirty="0" smtClean="0"/>
              <a:t>SDMX</a:t>
            </a:r>
            <a:endParaRPr lang="en-GB" sz="2000" dirty="0"/>
          </a:p>
        </p:txBody>
      </p:sp>
    </p:spTree>
    <p:extLst>
      <p:ext uri="{BB962C8B-B14F-4D97-AF65-F5344CB8AC3E}">
        <p14:creationId xmlns:p14="http://schemas.microsoft.com/office/powerpoint/2010/main" val="148467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1000"/>
                                        <p:tgtEl>
                                          <p:spTgt spid="2"/>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lide(fromBottom)">
                                      <p:cBhvr>
                                        <p:cTn id="11" dur="1000"/>
                                        <p:tgtEl>
                                          <p:spTgt spid="3">
                                            <p:txEl>
                                              <p:pRg st="0" end="0"/>
                                            </p:txEl>
                                          </p:spTgt>
                                        </p:tgtEl>
                                      </p:cBhvr>
                                    </p:animEffect>
                                  </p:childTnLst>
                                </p:cTn>
                              </p:par>
                            </p:childTnLst>
                          </p:cTn>
                        </p:par>
                        <p:par>
                          <p:cTn id="12" fill="hold">
                            <p:stCondLst>
                              <p:cond delay="2000"/>
                            </p:stCondLst>
                            <p:childTnLst>
                              <p:par>
                                <p:cTn id="13" presetID="12" presetClass="entr" presetSubtype="4"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1000"/>
                                        <p:tgtEl>
                                          <p:spTgt spid="3">
                                            <p:txEl>
                                              <p:pRg st="1" end="1"/>
                                            </p:txEl>
                                          </p:spTgt>
                                        </p:tgtEl>
                                      </p:cBhvr>
                                    </p:animEffect>
                                  </p:childTnLst>
                                </p:cTn>
                              </p:par>
                            </p:childTnLst>
                          </p:cTn>
                        </p:par>
                        <p:par>
                          <p:cTn id="16" fill="hold">
                            <p:stCondLst>
                              <p:cond delay="3000"/>
                            </p:stCondLst>
                            <p:childTnLst>
                              <p:par>
                                <p:cTn id="17" presetID="12" presetClass="entr" presetSubtype="4"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lide(fromBottom)">
                                      <p:cBhvr>
                                        <p:cTn id="19" dur="1000"/>
                                        <p:tgtEl>
                                          <p:spTgt spid="3">
                                            <p:txEl>
                                              <p:pRg st="2" end="2"/>
                                            </p:txEl>
                                          </p:spTgt>
                                        </p:tgtEl>
                                      </p:cBhvr>
                                    </p:animEffect>
                                  </p:childTnLst>
                                </p:cTn>
                              </p:par>
                            </p:childTnLst>
                          </p:cTn>
                        </p:par>
                        <p:par>
                          <p:cTn id="20" fill="hold">
                            <p:stCondLst>
                              <p:cond delay="4000"/>
                            </p:stCondLst>
                            <p:childTnLst>
                              <p:par>
                                <p:cTn id="21" presetID="12" presetClass="entr" presetSubtype="4"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lide(fromBottom)">
                                      <p:cBhvr>
                                        <p:cTn id="23" dur="1000"/>
                                        <p:tgtEl>
                                          <p:spTgt spid="3">
                                            <p:txEl>
                                              <p:pRg st="3" end="3"/>
                                            </p:txEl>
                                          </p:spTgt>
                                        </p:tgtEl>
                                      </p:cBhvr>
                                    </p:animEffect>
                                  </p:childTnLst>
                                </p:cTn>
                              </p:par>
                            </p:childTnLst>
                          </p:cTn>
                        </p:par>
                        <p:par>
                          <p:cTn id="24" fill="hold">
                            <p:stCondLst>
                              <p:cond delay="5000"/>
                            </p:stCondLst>
                            <p:childTnLst>
                              <p:par>
                                <p:cTn id="25" presetID="1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843558"/>
            <a:ext cx="8229600" cy="864096"/>
          </a:xfrm>
        </p:spPr>
        <p:txBody>
          <a:bodyPr/>
          <a:lstStyle/>
          <a:p>
            <a:r>
              <a:rPr lang="en-US" sz="3600" dirty="0"/>
              <a:t>Compliance and implementation</a:t>
            </a:r>
          </a:p>
        </p:txBody>
      </p:sp>
      <p:graphicFrame>
        <p:nvGraphicFramePr>
          <p:cNvPr id="12" name="資料庫圖表 11"/>
          <p:cNvGraphicFramePr/>
          <p:nvPr/>
        </p:nvGraphicFramePr>
        <p:xfrm>
          <a:off x="611559" y="2134914"/>
          <a:ext cx="8280921" cy="2558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資料庫圖表 12"/>
          <p:cNvGraphicFramePr/>
          <p:nvPr/>
        </p:nvGraphicFramePr>
        <p:xfrm>
          <a:off x="1259632" y="1885280"/>
          <a:ext cx="6912768" cy="306273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資料庫圖表 13"/>
          <p:cNvGraphicFramePr/>
          <p:nvPr/>
        </p:nvGraphicFramePr>
        <p:xfrm>
          <a:off x="3275856" y="1237208"/>
          <a:ext cx="5040560" cy="193297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6" name="Content Placeholder 2"/>
          <p:cNvSpPr>
            <a:spLocks noGrp="1"/>
          </p:cNvSpPr>
          <p:nvPr>
            <p:ph idx="1"/>
          </p:nvPr>
        </p:nvSpPr>
        <p:spPr>
          <a:xfrm>
            <a:off x="1187624" y="4155926"/>
            <a:ext cx="6912768" cy="576063"/>
          </a:xfrm>
        </p:spPr>
        <p:txBody>
          <a:bodyPr>
            <a:normAutofit/>
          </a:bodyPr>
          <a:lstStyle/>
          <a:p>
            <a:pPr>
              <a:buNone/>
            </a:pPr>
            <a:r>
              <a:rPr lang="en-US" sz="1800" dirty="0" smtClean="0"/>
              <a:t>Implemented through ISDB Re-engineering Project</a:t>
            </a:r>
          </a:p>
          <a:p>
            <a:endParaRPr lang="en-GB" sz="1800" dirty="0"/>
          </a:p>
          <a:p>
            <a:endParaRPr lang="en-GB" sz="1800" dirty="0"/>
          </a:p>
        </p:txBody>
      </p:sp>
    </p:spTree>
    <p:extLst>
      <p:ext uri="{BB962C8B-B14F-4D97-AF65-F5344CB8AC3E}">
        <p14:creationId xmlns:p14="http://schemas.microsoft.com/office/powerpoint/2010/main" val="59707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calcmode="lin" valueType="num">
                                      <p:cBhvr>
                                        <p:cTn id="12" dur="1000" fill="hold"/>
                                        <p:tgtEl>
                                          <p:spTgt spid="16">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6">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6">
                                            <p:txEl>
                                              <p:pRg st="0" end="0"/>
                                            </p:txEl>
                                          </p:spTgt>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2000" fill="hold"/>
                                        <p:tgtEl>
                                          <p:spTgt spid="12"/>
                                        </p:tgtEl>
                                        <p:attrNameLst>
                                          <p:attrName>ppt_w</p:attrName>
                                        </p:attrNameLst>
                                      </p:cBhvr>
                                      <p:tavLst>
                                        <p:tav tm="0">
                                          <p:val>
                                            <p:strVal val="#ppt_w*0.70"/>
                                          </p:val>
                                        </p:tav>
                                        <p:tav tm="100000">
                                          <p:val>
                                            <p:strVal val="#ppt_w"/>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animEffect transition="in" filter="fade">
                                      <p:cBhvr>
                                        <p:cTn id="20" dur="2000"/>
                                        <p:tgtEl>
                                          <p:spTgt spid="12"/>
                                        </p:tgtEl>
                                      </p:cBhvr>
                                    </p:animEffect>
                                  </p:childTnLst>
                                </p:cTn>
                              </p:par>
                            </p:childTnLst>
                          </p:cTn>
                        </p:par>
                        <p:par>
                          <p:cTn id="21" fill="hold">
                            <p:stCondLst>
                              <p:cond delay="3000"/>
                            </p:stCondLst>
                            <p:childTnLst>
                              <p:par>
                                <p:cTn id="22" presetID="2" presetClass="entr" presetSubtype="8" fill="hold" grpId="0" nodeType="afterEffect">
                                  <p:stCondLst>
                                    <p:cond delay="0"/>
                                  </p:stCondLst>
                                  <p:childTnLst>
                                    <p:set>
                                      <p:cBhvr>
                                        <p:cTn id="23" dur="1" fill="hold">
                                          <p:stCondLst>
                                            <p:cond delay="0"/>
                                          </p:stCondLst>
                                        </p:cTn>
                                        <p:tgtEl>
                                          <p:spTgt spid="13">
                                            <p:graphicEl>
                                              <a:dgm id="{24AE4C7E-E790-4F65-B4C1-4AE45268C109}"/>
                                            </p:graphicEl>
                                          </p:spTgt>
                                        </p:tgtEl>
                                        <p:attrNameLst>
                                          <p:attrName>style.visibility</p:attrName>
                                        </p:attrNameLst>
                                      </p:cBhvr>
                                      <p:to>
                                        <p:strVal val="visible"/>
                                      </p:to>
                                    </p:set>
                                    <p:anim calcmode="lin" valueType="num">
                                      <p:cBhvr additive="base">
                                        <p:cTn id="24" dur="2000" fill="hold"/>
                                        <p:tgtEl>
                                          <p:spTgt spid="13">
                                            <p:graphicEl>
                                              <a:dgm id="{24AE4C7E-E790-4F65-B4C1-4AE45268C109}"/>
                                            </p:graphicEl>
                                          </p:spTgt>
                                        </p:tgtEl>
                                        <p:attrNameLst>
                                          <p:attrName>ppt_x</p:attrName>
                                        </p:attrNameLst>
                                      </p:cBhvr>
                                      <p:tavLst>
                                        <p:tav tm="0">
                                          <p:val>
                                            <p:strVal val="0-#ppt_w/2"/>
                                          </p:val>
                                        </p:tav>
                                        <p:tav tm="100000">
                                          <p:val>
                                            <p:strVal val="#ppt_x"/>
                                          </p:val>
                                        </p:tav>
                                      </p:tavLst>
                                    </p:anim>
                                    <p:anim calcmode="lin" valueType="num">
                                      <p:cBhvr additive="base">
                                        <p:cTn id="25" dur="2000" fill="hold"/>
                                        <p:tgtEl>
                                          <p:spTgt spid="13">
                                            <p:graphicEl>
                                              <a:dgm id="{24AE4C7E-E790-4F65-B4C1-4AE45268C109}"/>
                                            </p:graphicEl>
                                          </p:spTgt>
                                        </p:tgtEl>
                                        <p:attrNameLst>
                                          <p:attrName>ppt_y</p:attrName>
                                        </p:attrNameLst>
                                      </p:cBhvr>
                                      <p:tavLst>
                                        <p:tav tm="0">
                                          <p:val>
                                            <p:strVal val="#ppt_y"/>
                                          </p:val>
                                        </p:tav>
                                        <p:tav tm="100000">
                                          <p:val>
                                            <p:strVal val="#ppt_y"/>
                                          </p:val>
                                        </p:tav>
                                      </p:tavLst>
                                    </p:anim>
                                  </p:childTnLst>
                                </p:cTn>
                              </p:par>
                            </p:childTnLst>
                          </p:cTn>
                        </p:par>
                        <p:par>
                          <p:cTn id="26" fill="hold">
                            <p:stCondLst>
                              <p:cond delay="5000"/>
                            </p:stCondLst>
                            <p:childTnLst>
                              <p:par>
                                <p:cTn id="27" presetID="2" presetClass="entr" presetSubtype="8" fill="hold" grpId="0" nodeType="afterEffect">
                                  <p:stCondLst>
                                    <p:cond delay="0"/>
                                  </p:stCondLst>
                                  <p:childTnLst>
                                    <p:set>
                                      <p:cBhvr>
                                        <p:cTn id="28" dur="1" fill="hold">
                                          <p:stCondLst>
                                            <p:cond delay="0"/>
                                          </p:stCondLst>
                                        </p:cTn>
                                        <p:tgtEl>
                                          <p:spTgt spid="13">
                                            <p:graphicEl>
                                              <a:dgm id="{63F60D0B-71B8-47D0-9C63-31BCFB76593C}"/>
                                            </p:graphicEl>
                                          </p:spTgt>
                                        </p:tgtEl>
                                        <p:attrNameLst>
                                          <p:attrName>style.visibility</p:attrName>
                                        </p:attrNameLst>
                                      </p:cBhvr>
                                      <p:to>
                                        <p:strVal val="visible"/>
                                      </p:to>
                                    </p:set>
                                    <p:anim calcmode="lin" valueType="num">
                                      <p:cBhvr additive="base">
                                        <p:cTn id="29" dur="2000" fill="hold"/>
                                        <p:tgtEl>
                                          <p:spTgt spid="13">
                                            <p:graphicEl>
                                              <a:dgm id="{63F60D0B-71B8-47D0-9C63-31BCFB76593C}"/>
                                            </p:graphicEl>
                                          </p:spTgt>
                                        </p:tgtEl>
                                        <p:attrNameLst>
                                          <p:attrName>ppt_x</p:attrName>
                                        </p:attrNameLst>
                                      </p:cBhvr>
                                      <p:tavLst>
                                        <p:tav tm="0">
                                          <p:val>
                                            <p:strVal val="0-#ppt_w/2"/>
                                          </p:val>
                                        </p:tav>
                                        <p:tav tm="100000">
                                          <p:val>
                                            <p:strVal val="#ppt_x"/>
                                          </p:val>
                                        </p:tav>
                                      </p:tavLst>
                                    </p:anim>
                                    <p:anim calcmode="lin" valueType="num">
                                      <p:cBhvr additive="base">
                                        <p:cTn id="30" dur="2000" fill="hold"/>
                                        <p:tgtEl>
                                          <p:spTgt spid="13">
                                            <p:graphicEl>
                                              <a:dgm id="{63F60D0B-71B8-47D0-9C63-31BCFB76593C}"/>
                                            </p:graphicEl>
                                          </p:spTgt>
                                        </p:tgtEl>
                                        <p:attrNameLst>
                                          <p:attrName>ppt_y</p:attrName>
                                        </p:attrNameLst>
                                      </p:cBhvr>
                                      <p:tavLst>
                                        <p:tav tm="0">
                                          <p:val>
                                            <p:strVal val="#ppt_y"/>
                                          </p:val>
                                        </p:tav>
                                        <p:tav tm="100000">
                                          <p:val>
                                            <p:strVal val="#ppt_y"/>
                                          </p:val>
                                        </p:tav>
                                      </p:tavLst>
                                    </p:anim>
                                  </p:childTnLst>
                                </p:cTn>
                              </p:par>
                            </p:childTnLst>
                          </p:cTn>
                        </p:par>
                        <p:par>
                          <p:cTn id="31" fill="hold">
                            <p:stCondLst>
                              <p:cond delay="7000"/>
                            </p:stCondLst>
                            <p:childTnLst>
                              <p:par>
                                <p:cTn id="32" presetID="2" presetClass="entr" presetSubtype="8" fill="hold" grpId="0" nodeType="afterEffect">
                                  <p:stCondLst>
                                    <p:cond delay="0"/>
                                  </p:stCondLst>
                                  <p:childTnLst>
                                    <p:set>
                                      <p:cBhvr>
                                        <p:cTn id="33" dur="1" fill="hold">
                                          <p:stCondLst>
                                            <p:cond delay="0"/>
                                          </p:stCondLst>
                                        </p:cTn>
                                        <p:tgtEl>
                                          <p:spTgt spid="13">
                                            <p:graphicEl>
                                              <a:dgm id="{329810CE-F5F4-4C1A-95B2-82D192627982}"/>
                                            </p:graphicEl>
                                          </p:spTgt>
                                        </p:tgtEl>
                                        <p:attrNameLst>
                                          <p:attrName>style.visibility</p:attrName>
                                        </p:attrNameLst>
                                      </p:cBhvr>
                                      <p:to>
                                        <p:strVal val="visible"/>
                                      </p:to>
                                    </p:set>
                                    <p:anim calcmode="lin" valueType="num">
                                      <p:cBhvr additive="base">
                                        <p:cTn id="34" dur="2000" fill="hold"/>
                                        <p:tgtEl>
                                          <p:spTgt spid="13">
                                            <p:graphicEl>
                                              <a:dgm id="{329810CE-F5F4-4C1A-95B2-82D192627982}"/>
                                            </p:graphicEl>
                                          </p:spTgt>
                                        </p:tgtEl>
                                        <p:attrNameLst>
                                          <p:attrName>ppt_x</p:attrName>
                                        </p:attrNameLst>
                                      </p:cBhvr>
                                      <p:tavLst>
                                        <p:tav tm="0">
                                          <p:val>
                                            <p:strVal val="0-#ppt_w/2"/>
                                          </p:val>
                                        </p:tav>
                                        <p:tav tm="100000">
                                          <p:val>
                                            <p:strVal val="#ppt_x"/>
                                          </p:val>
                                        </p:tav>
                                      </p:tavLst>
                                    </p:anim>
                                    <p:anim calcmode="lin" valueType="num">
                                      <p:cBhvr additive="base">
                                        <p:cTn id="35" dur="2000" fill="hold"/>
                                        <p:tgtEl>
                                          <p:spTgt spid="13">
                                            <p:graphicEl>
                                              <a:dgm id="{329810CE-F5F4-4C1A-95B2-82D192627982}"/>
                                            </p:graphicEl>
                                          </p:spTgt>
                                        </p:tgtEl>
                                        <p:attrNameLst>
                                          <p:attrName>ppt_y</p:attrName>
                                        </p:attrNameLst>
                                      </p:cBhvr>
                                      <p:tavLst>
                                        <p:tav tm="0">
                                          <p:val>
                                            <p:strVal val="#ppt_y"/>
                                          </p:val>
                                        </p:tav>
                                        <p:tav tm="100000">
                                          <p:val>
                                            <p:strVal val="#ppt_y"/>
                                          </p:val>
                                        </p:tav>
                                      </p:tavLst>
                                    </p:anim>
                                  </p:childTnLst>
                                </p:cTn>
                              </p:par>
                            </p:childTnLst>
                          </p:cTn>
                        </p:par>
                        <p:par>
                          <p:cTn id="36" fill="hold">
                            <p:stCondLst>
                              <p:cond delay="9000"/>
                            </p:stCondLst>
                            <p:childTnLst>
                              <p:par>
                                <p:cTn id="37" presetID="2" presetClass="entr" presetSubtype="8" fill="hold" grpId="0" nodeType="afterEffect">
                                  <p:stCondLst>
                                    <p:cond delay="0"/>
                                  </p:stCondLst>
                                  <p:childTnLst>
                                    <p:set>
                                      <p:cBhvr>
                                        <p:cTn id="38" dur="1" fill="hold">
                                          <p:stCondLst>
                                            <p:cond delay="0"/>
                                          </p:stCondLst>
                                        </p:cTn>
                                        <p:tgtEl>
                                          <p:spTgt spid="13">
                                            <p:graphicEl>
                                              <a:dgm id="{AF11F1FF-89AD-49CB-89CF-0E39E7ECFAD1}"/>
                                            </p:graphicEl>
                                          </p:spTgt>
                                        </p:tgtEl>
                                        <p:attrNameLst>
                                          <p:attrName>style.visibility</p:attrName>
                                        </p:attrNameLst>
                                      </p:cBhvr>
                                      <p:to>
                                        <p:strVal val="visible"/>
                                      </p:to>
                                    </p:set>
                                    <p:anim calcmode="lin" valueType="num">
                                      <p:cBhvr additive="base">
                                        <p:cTn id="39" dur="2000" fill="hold"/>
                                        <p:tgtEl>
                                          <p:spTgt spid="13">
                                            <p:graphicEl>
                                              <a:dgm id="{AF11F1FF-89AD-49CB-89CF-0E39E7ECFAD1}"/>
                                            </p:graphicEl>
                                          </p:spTgt>
                                        </p:tgtEl>
                                        <p:attrNameLst>
                                          <p:attrName>ppt_x</p:attrName>
                                        </p:attrNameLst>
                                      </p:cBhvr>
                                      <p:tavLst>
                                        <p:tav tm="0">
                                          <p:val>
                                            <p:strVal val="0-#ppt_w/2"/>
                                          </p:val>
                                        </p:tav>
                                        <p:tav tm="100000">
                                          <p:val>
                                            <p:strVal val="#ppt_x"/>
                                          </p:val>
                                        </p:tav>
                                      </p:tavLst>
                                    </p:anim>
                                    <p:anim calcmode="lin" valueType="num">
                                      <p:cBhvr additive="base">
                                        <p:cTn id="40" dur="2000" fill="hold"/>
                                        <p:tgtEl>
                                          <p:spTgt spid="13">
                                            <p:graphicEl>
                                              <a:dgm id="{AF11F1FF-89AD-49CB-89CF-0E39E7ECFAD1}"/>
                                            </p:graphicEl>
                                          </p:spTgt>
                                        </p:tgtEl>
                                        <p:attrNameLst>
                                          <p:attrName>ppt_y</p:attrName>
                                        </p:attrNameLst>
                                      </p:cBhvr>
                                      <p:tavLst>
                                        <p:tav tm="0">
                                          <p:val>
                                            <p:strVal val="#ppt_y"/>
                                          </p:val>
                                        </p:tav>
                                        <p:tav tm="100000">
                                          <p:val>
                                            <p:strVal val="#ppt_y"/>
                                          </p:val>
                                        </p:tav>
                                      </p:tavLst>
                                    </p:anim>
                                  </p:childTnLst>
                                </p:cTn>
                              </p:par>
                              <p:par>
                                <p:cTn id="41" presetID="55" presetClass="entr" presetSubtype="0" fill="hold" grpId="0" nodeType="withEffect">
                                  <p:stCondLst>
                                    <p:cond delay="500"/>
                                  </p:stCondLst>
                                  <p:childTnLst>
                                    <p:set>
                                      <p:cBhvr>
                                        <p:cTn id="42" dur="1" fill="hold">
                                          <p:stCondLst>
                                            <p:cond delay="0"/>
                                          </p:stCondLst>
                                        </p:cTn>
                                        <p:tgtEl>
                                          <p:spTgt spid="14">
                                            <p:graphicEl>
                                              <a:dgm id="{5C578A3A-C348-44A7-95C6-897777B43784}"/>
                                            </p:graphicEl>
                                          </p:spTgt>
                                        </p:tgtEl>
                                        <p:attrNameLst>
                                          <p:attrName>style.visibility</p:attrName>
                                        </p:attrNameLst>
                                      </p:cBhvr>
                                      <p:to>
                                        <p:strVal val="visible"/>
                                      </p:to>
                                    </p:set>
                                    <p:anim calcmode="lin" valueType="num">
                                      <p:cBhvr>
                                        <p:cTn id="43" dur="1000" fill="hold"/>
                                        <p:tgtEl>
                                          <p:spTgt spid="14">
                                            <p:graphicEl>
                                              <a:dgm id="{5C578A3A-C348-44A7-95C6-897777B43784}"/>
                                            </p:graphicEl>
                                          </p:spTgt>
                                        </p:tgtEl>
                                        <p:attrNameLst>
                                          <p:attrName>ppt_w</p:attrName>
                                        </p:attrNameLst>
                                      </p:cBhvr>
                                      <p:tavLst>
                                        <p:tav tm="0">
                                          <p:val>
                                            <p:strVal val="#ppt_w*0.70"/>
                                          </p:val>
                                        </p:tav>
                                        <p:tav tm="100000">
                                          <p:val>
                                            <p:strVal val="#ppt_w"/>
                                          </p:val>
                                        </p:tav>
                                      </p:tavLst>
                                    </p:anim>
                                    <p:anim calcmode="lin" valueType="num">
                                      <p:cBhvr>
                                        <p:cTn id="44" dur="1000" fill="hold"/>
                                        <p:tgtEl>
                                          <p:spTgt spid="14">
                                            <p:graphicEl>
                                              <a:dgm id="{5C578A3A-C348-44A7-95C6-897777B43784}"/>
                                            </p:graphicEl>
                                          </p:spTgt>
                                        </p:tgtEl>
                                        <p:attrNameLst>
                                          <p:attrName>ppt_h</p:attrName>
                                        </p:attrNameLst>
                                      </p:cBhvr>
                                      <p:tavLst>
                                        <p:tav tm="0">
                                          <p:val>
                                            <p:strVal val="#ppt_h"/>
                                          </p:val>
                                        </p:tav>
                                        <p:tav tm="100000">
                                          <p:val>
                                            <p:strVal val="#ppt_h"/>
                                          </p:val>
                                        </p:tav>
                                      </p:tavLst>
                                    </p:anim>
                                    <p:animEffect transition="in" filter="fade">
                                      <p:cBhvr>
                                        <p:cTn id="45" dur="1000"/>
                                        <p:tgtEl>
                                          <p:spTgt spid="14">
                                            <p:graphicEl>
                                              <a:dgm id="{5C578A3A-C348-44A7-95C6-897777B43784}"/>
                                            </p:graphicEl>
                                          </p:spTgt>
                                        </p:tgtEl>
                                      </p:cBhvr>
                                    </p:animEffect>
                                  </p:childTnLst>
                                </p:cTn>
                              </p:par>
                              <p:par>
                                <p:cTn id="46" presetID="55" presetClass="entr" presetSubtype="0" fill="hold" grpId="0" nodeType="withEffect">
                                  <p:stCondLst>
                                    <p:cond delay="500"/>
                                  </p:stCondLst>
                                  <p:childTnLst>
                                    <p:set>
                                      <p:cBhvr>
                                        <p:cTn id="47" dur="1" fill="hold">
                                          <p:stCondLst>
                                            <p:cond delay="0"/>
                                          </p:stCondLst>
                                        </p:cTn>
                                        <p:tgtEl>
                                          <p:spTgt spid="14">
                                            <p:graphicEl>
                                              <a:dgm id="{365556BB-22E7-4AE3-80B3-8073ABD8B5AE}"/>
                                            </p:graphicEl>
                                          </p:spTgt>
                                        </p:tgtEl>
                                        <p:attrNameLst>
                                          <p:attrName>style.visibility</p:attrName>
                                        </p:attrNameLst>
                                      </p:cBhvr>
                                      <p:to>
                                        <p:strVal val="visible"/>
                                      </p:to>
                                    </p:set>
                                    <p:anim calcmode="lin" valueType="num">
                                      <p:cBhvr>
                                        <p:cTn id="48" dur="1000" fill="hold"/>
                                        <p:tgtEl>
                                          <p:spTgt spid="14">
                                            <p:graphicEl>
                                              <a:dgm id="{365556BB-22E7-4AE3-80B3-8073ABD8B5AE}"/>
                                            </p:graphicEl>
                                          </p:spTgt>
                                        </p:tgtEl>
                                        <p:attrNameLst>
                                          <p:attrName>ppt_w</p:attrName>
                                        </p:attrNameLst>
                                      </p:cBhvr>
                                      <p:tavLst>
                                        <p:tav tm="0">
                                          <p:val>
                                            <p:strVal val="#ppt_w*0.70"/>
                                          </p:val>
                                        </p:tav>
                                        <p:tav tm="100000">
                                          <p:val>
                                            <p:strVal val="#ppt_w"/>
                                          </p:val>
                                        </p:tav>
                                      </p:tavLst>
                                    </p:anim>
                                    <p:anim calcmode="lin" valueType="num">
                                      <p:cBhvr>
                                        <p:cTn id="49" dur="1000" fill="hold"/>
                                        <p:tgtEl>
                                          <p:spTgt spid="14">
                                            <p:graphicEl>
                                              <a:dgm id="{365556BB-22E7-4AE3-80B3-8073ABD8B5AE}"/>
                                            </p:graphicEl>
                                          </p:spTgt>
                                        </p:tgtEl>
                                        <p:attrNameLst>
                                          <p:attrName>ppt_h</p:attrName>
                                        </p:attrNameLst>
                                      </p:cBhvr>
                                      <p:tavLst>
                                        <p:tav tm="0">
                                          <p:val>
                                            <p:strVal val="#ppt_h"/>
                                          </p:val>
                                        </p:tav>
                                        <p:tav tm="100000">
                                          <p:val>
                                            <p:strVal val="#ppt_h"/>
                                          </p:val>
                                        </p:tav>
                                      </p:tavLst>
                                    </p:anim>
                                    <p:animEffect transition="in" filter="fade">
                                      <p:cBhvr>
                                        <p:cTn id="50" dur="1000"/>
                                        <p:tgtEl>
                                          <p:spTgt spid="14">
                                            <p:graphicEl>
                                              <a:dgm id="{365556BB-22E7-4AE3-80B3-8073ABD8B5AE}"/>
                                            </p:graphicEl>
                                          </p:spTgt>
                                        </p:tgtEl>
                                      </p:cBhvr>
                                    </p:animEffect>
                                  </p:childTnLst>
                                </p:cTn>
                              </p:par>
                              <p:par>
                                <p:cTn id="51" presetID="55" presetClass="entr" presetSubtype="0" fill="hold" grpId="0" nodeType="withEffect">
                                  <p:stCondLst>
                                    <p:cond delay="500"/>
                                  </p:stCondLst>
                                  <p:childTnLst>
                                    <p:set>
                                      <p:cBhvr>
                                        <p:cTn id="52" dur="1" fill="hold">
                                          <p:stCondLst>
                                            <p:cond delay="0"/>
                                          </p:stCondLst>
                                        </p:cTn>
                                        <p:tgtEl>
                                          <p:spTgt spid="14">
                                            <p:graphicEl>
                                              <a:dgm id="{27F7A154-4113-4C55-82F7-2CC7CB1AD7B1}"/>
                                            </p:graphicEl>
                                          </p:spTgt>
                                        </p:tgtEl>
                                        <p:attrNameLst>
                                          <p:attrName>style.visibility</p:attrName>
                                        </p:attrNameLst>
                                      </p:cBhvr>
                                      <p:to>
                                        <p:strVal val="visible"/>
                                      </p:to>
                                    </p:set>
                                    <p:anim calcmode="lin" valueType="num">
                                      <p:cBhvr>
                                        <p:cTn id="53" dur="1000" fill="hold"/>
                                        <p:tgtEl>
                                          <p:spTgt spid="14">
                                            <p:graphicEl>
                                              <a:dgm id="{27F7A154-4113-4C55-82F7-2CC7CB1AD7B1}"/>
                                            </p:graphicEl>
                                          </p:spTgt>
                                        </p:tgtEl>
                                        <p:attrNameLst>
                                          <p:attrName>ppt_w</p:attrName>
                                        </p:attrNameLst>
                                      </p:cBhvr>
                                      <p:tavLst>
                                        <p:tav tm="0">
                                          <p:val>
                                            <p:strVal val="#ppt_w*0.70"/>
                                          </p:val>
                                        </p:tav>
                                        <p:tav tm="100000">
                                          <p:val>
                                            <p:strVal val="#ppt_w"/>
                                          </p:val>
                                        </p:tav>
                                      </p:tavLst>
                                    </p:anim>
                                    <p:anim calcmode="lin" valueType="num">
                                      <p:cBhvr>
                                        <p:cTn id="54" dur="1000" fill="hold"/>
                                        <p:tgtEl>
                                          <p:spTgt spid="14">
                                            <p:graphicEl>
                                              <a:dgm id="{27F7A154-4113-4C55-82F7-2CC7CB1AD7B1}"/>
                                            </p:graphicEl>
                                          </p:spTgt>
                                        </p:tgtEl>
                                        <p:attrNameLst>
                                          <p:attrName>ppt_h</p:attrName>
                                        </p:attrNameLst>
                                      </p:cBhvr>
                                      <p:tavLst>
                                        <p:tav tm="0">
                                          <p:val>
                                            <p:strVal val="#ppt_h"/>
                                          </p:val>
                                        </p:tav>
                                        <p:tav tm="100000">
                                          <p:val>
                                            <p:strVal val="#ppt_h"/>
                                          </p:val>
                                        </p:tav>
                                      </p:tavLst>
                                    </p:anim>
                                    <p:animEffect transition="in" filter="fade">
                                      <p:cBhvr>
                                        <p:cTn id="55" dur="1000"/>
                                        <p:tgtEl>
                                          <p:spTgt spid="14">
                                            <p:graphicEl>
                                              <a:dgm id="{27F7A154-4113-4C55-82F7-2CC7CB1AD7B1}"/>
                                            </p:graphicEl>
                                          </p:spTgt>
                                        </p:tgtEl>
                                      </p:cBhvr>
                                    </p:animEffect>
                                  </p:childTnLst>
                                </p:cTn>
                              </p:par>
                              <p:par>
                                <p:cTn id="56" presetID="55" presetClass="entr" presetSubtype="0" fill="hold" grpId="0" nodeType="withEffect">
                                  <p:stCondLst>
                                    <p:cond delay="500"/>
                                  </p:stCondLst>
                                  <p:childTnLst>
                                    <p:set>
                                      <p:cBhvr>
                                        <p:cTn id="57" dur="1" fill="hold">
                                          <p:stCondLst>
                                            <p:cond delay="0"/>
                                          </p:stCondLst>
                                        </p:cTn>
                                        <p:tgtEl>
                                          <p:spTgt spid="14">
                                            <p:graphicEl>
                                              <a:dgm id="{97E4E42D-0013-4BEE-A50B-365196461F74}"/>
                                            </p:graphicEl>
                                          </p:spTgt>
                                        </p:tgtEl>
                                        <p:attrNameLst>
                                          <p:attrName>style.visibility</p:attrName>
                                        </p:attrNameLst>
                                      </p:cBhvr>
                                      <p:to>
                                        <p:strVal val="visible"/>
                                      </p:to>
                                    </p:set>
                                    <p:anim calcmode="lin" valueType="num">
                                      <p:cBhvr>
                                        <p:cTn id="58" dur="1000" fill="hold"/>
                                        <p:tgtEl>
                                          <p:spTgt spid="14">
                                            <p:graphicEl>
                                              <a:dgm id="{97E4E42D-0013-4BEE-A50B-365196461F74}"/>
                                            </p:graphicEl>
                                          </p:spTgt>
                                        </p:tgtEl>
                                        <p:attrNameLst>
                                          <p:attrName>ppt_w</p:attrName>
                                        </p:attrNameLst>
                                      </p:cBhvr>
                                      <p:tavLst>
                                        <p:tav tm="0">
                                          <p:val>
                                            <p:strVal val="#ppt_w*0.70"/>
                                          </p:val>
                                        </p:tav>
                                        <p:tav tm="100000">
                                          <p:val>
                                            <p:strVal val="#ppt_w"/>
                                          </p:val>
                                        </p:tav>
                                      </p:tavLst>
                                    </p:anim>
                                    <p:anim calcmode="lin" valueType="num">
                                      <p:cBhvr>
                                        <p:cTn id="59" dur="1000" fill="hold"/>
                                        <p:tgtEl>
                                          <p:spTgt spid="14">
                                            <p:graphicEl>
                                              <a:dgm id="{97E4E42D-0013-4BEE-A50B-365196461F74}"/>
                                            </p:graphicEl>
                                          </p:spTgt>
                                        </p:tgtEl>
                                        <p:attrNameLst>
                                          <p:attrName>ppt_h</p:attrName>
                                        </p:attrNameLst>
                                      </p:cBhvr>
                                      <p:tavLst>
                                        <p:tav tm="0">
                                          <p:val>
                                            <p:strVal val="#ppt_h"/>
                                          </p:val>
                                        </p:tav>
                                        <p:tav tm="100000">
                                          <p:val>
                                            <p:strVal val="#ppt_h"/>
                                          </p:val>
                                        </p:tav>
                                      </p:tavLst>
                                    </p:anim>
                                    <p:animEffect transition="in" filter="fade">
                                      <p:cBhvr>
                                        <p:cTn id="60" dur="1000"/>
                                        <p:tgtEl>
                                          <p:spTgt spid="14">
                                            <p:graphicEl>
                                              <a:dgm id="{97E4E42D-0013-4BEE-A50B-365196461F7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2" grpId="0">
        <p:bldAsOne/>
      </p:bldGraphic>
      <p:bldGraphic spid="13" grpId="0" uiExpand="1">
        <p:bldSub>
          <a:bldDgm bld="lvlOne"/>
        </p:bldSub>
      </p:bldGraphic>
      <p:bldGraphic spid="14" grpId="0">
        <p:bldSub>
          <a:bldDgm bld="one" rev="1"/>
        </p:bldSub>
      </p:bldGraphic>
      <p:bldP spid="1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sz="3600" dirty="0" smtClean="0"/>
              <a:t>Compliance and implementation (Cont’)</a:t>
            </a:r>
            <a:endParaRPr lang="en-US" sz="3600" dirty="0"/>
          </a:p>
        </p:txBody>
      </p:sp>
      <p:sp>
        <p:nvSpPr>
          <p:cNvPr id="3" name="內容版面配置區 2"/>
          <p:cNvSpPr>
            <a:spLocks noGrp="1"/>
          </p:cNvSpPr>
          <p:nvPr>
            <p:ph idx="1"/>
          </p:nvPr>
        </p:nvSpPr>
        <p:spPr>
          <a:xfrm>
            <a:off x="457200" y="1905677"/>
            <a:ext cx="4042792" cy="2886968"/>
          </a:xfrm>
        </p:spPr>
        <p:txBody>
          <a:bodyPr>
            <a:normAutofit/>
          </a:bodyPr>
          <a:lstStyle/>
          <a:p>
            <a:pPr>
              <a:lnSpc>
                <a:spcPts val="2880"/>
              </a:lnSpc>
              <a:spcBef>
                <a:spcPts val="0"/>
              </a:spcBef>
              <a:buNone/>
            </a:pPr>
            <a:r>
              <a:rPr lang="en-GB" sz="2400" dirty="0" smtClean="0"/>
              <a:t>Validation Process		</a:t>
            </a:r>
          </a:p>
          <a:p>
            <a:pPr lvl="1">
              <a:lnSpc>
                <a:spcPts val="2880"/>
              </a:lnSpc>
              <a:spcBef>
                <a:spcPts val="0"/>
              </a:spcBef>
              <a:buNone/>
            </a:pPr>
            <a:r>
              <a:rPr lang="en-GB" sz="1600" dirty="0" smtClean="0"/>
              <a:t> - Format Check (</a:t>
            </a:r>
            <a:r>
              <a:rPr lang="en-GB" sz="1600" i="1" dirty="0" smtClean="0"/>
              <a:t>SDMX-XML</a:t>
            </a:r>
            <a:r>
              <a:rPr lang="en-GB" sz="1600" dirty="0" smtClean="0"/>
              <a:t>)	</a:t>
            </a:r>
            <a:endParaRPr lang="en-GB" sz="1600" i="1" dirty="0" smtClean="0"/>
          </a:p>
          <a:p>
            <a:pPr lvl="1">
              <a:lnSpc>
                <a:spcPts val="2880"/>
              </a:lnSpc>
              <a:spcBef>
                <a:spcPts val="0"/>
              </a:spcBef>
              <a:buNone/>
            </a:pPr>
            <a:r>
              <a:rPr lang="en-GB" sz="1600" dirty="0" smtClean="0"/>
              <a:t> - Code Check (</a:t>
            </a:r>
            <a:r>
              <a:rPr lang="en-GB" sz="1600" i="1" dirty="0" smtClean="0"/>
              <a:t>SDMX DSD</a:t>
            </a:r>
            <a:r>
              <a:rPr lang="en-GB" sz="1600" dirty="0" smtClean="0"/>
              <a:t>)	</a:t>
            </a:r>
            <a:endParaRPr lang="en-US" sz="1600" i="1" dirty="0" smtClean="0"/>
          </a:p>
          <a:p>
            <a:pPr marL="457200" lvl="1" indent="0">
              <a:buFontTx/>
              <a:buNone/>
            </a:pPr>
            <a:r>
              <a:rPr lang="en-GB" sz="2000" dirty="0" smtClean="0"/>
              <a:t>				</a:t>
            </a:r>
          </a:p>
        </p:txBody>
      </p:sp>
      <p:sp>
        <p:nvSpPr>
          <p:cNvPr id="4" name="AutoShape 5"/>
          <p:cNvSpPr>
            <a:spLocks noChangeArrowheads="1"/>
          </p:cNvSpPr>
          <p:nvPr/>
        </p:nvSpPr>
        <p:spPr bwMode="auto">
          <a:xfrm>
            <a:off x="755576" y="3219822"/>
            <a:ext cx="8064500" cy="1655515"/>
          </a:xfrm>
          <a:custGeom>
            <a:avLst/>
            <a:gdLst>
              <a:gd name="T0" fmla="*/ 2147483647 w 21600"/>
              <a:gd name="T1" fmla="*/ 0 h 21600"/>
              <a:gd name="T2" fmla="*/ 0 w 21600"/>
              <a:gd name="T3" fmla="*/ 100877809 h 21600"/>
              <a:gd name="T4" fmla="*/ 2147483647 w 21600"/>
              <a:gd name="T5" fmla="*/ 201755522 h 21600"/>
              <a:gd name="T6" fmla="*/ 2147483647 w 21600"/>
              <a:gd name="T7" fmla="*/ 10087780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lgn="ctr">
            <a:solidFill>
              <a:schemeClr val="tx1"/>
            </a:solidFill>
            <a:miter lim="800000"/>
            <a:headEnd/>
            <a:tailEnd/>
          </a:ln>
          <a:effectLst/>
        </p:spPr>
        <p:txBody>
          <a:bodyPr wrap="none" anchor="ctr"/>
          <a:lstStyle/>
          <a:p>
            <a:endParaRPr lang="en-US"/>
          </a:p>
        </p:txBody>
      </p:sp>
      <p:pic>
        <p:nvPicPr>
          <p:cNvPr id="5" name="Picture 8" descr="j0424238"/>
          <p:cNvPicPr>
            <a:picLocks noChangeAspect="1" noChangeArrowheads="1"/>
          </p:cNvPicPr>
          <p:nvPr/>
        </p:nvPicPr>
        <p:blipFill>
          <a:blip r:embed="rId3" cstate="print"/>
          <a:srcRect/>
          <a:stretch>
            <a:fillRect/>
          </a:stretch>
        </p:blipFill>
        <p:spPr bwMode="auto">
          <a:xfrm>
            <a:off x="3641651" y="3291830"/>
            <a:ext cx="1506413" cy="1419994"/>
          </a:xfrm>
          <a:prstGeom prst="rect">
            <a:avLst/>
          </a:prstGeom>
          <a:noFill/>
          <a:ln w="9525">
            <a:noFill/>
            <a:miter lim="800000"/>
            <a:headEnd/>
            <a:tailEnd/>
          </a:ln>
        </p:spPr>
      </p:pic>
      <p:pic>
        <p:nvPicPr>
          <p:cNvPr id="6" name="Picture 6" descr="j0424754"/>
          <p:cNvPicPr>
            <a:picLocks noChangeAspect="1" noChangeArrowheads="1"/>
          </p:cNvPicPr>
          <p:nvPr/>
        </p:nvPicPr>
        <p:blipFill>
          <a:blip r:embed="rId4" cstate="print"/>
          <a:srcRect/>
          <a:stretch>
            <a:fillRect/>
          </a:stretch>
        </p:blipFill>
        <p:spPr bwMode="auto">
          <a:xfrm>
            <a:off x="5796136" y="3651080"/>
            <a:ext cx="720080" cy="751816"/>
          </a:xfrm>
          <a:prstGeom prst="rect">
            <a:avLst/>
          </a:prstGeom>
          <a:noFill/>
          <a:ln w="9525">
            <a:noFill/>
            <a:miter lim="800000"/>
            <a:headEnd/>
            <a:tailEnd/>
          </a:ln>
        </p:spPr>
      </p:pic>
      <p:pic>
        <p:nvPicPr>
          <p:cNvPr id="7" name="Picture 7" descr="j0424754"/>
          <p:cNvPicPr>
            <a:picLocks noChangeAspect="1" noChangeArrowheads="1"/>
          </p:cNvPicPr>
          <p:nvPr/>
        </p:nvPicPr>
        <p:blipFill>
          <a:blip r:embed="rId4" cstate="print"/>
          <a:srcRect/>
          <a:stretch>
            <a:fillRect/>
          </a:stretch>
        </p:blipFill>
        <p:spPr bwMode="auto">
          <a:xfrm>
            <a:off x="2339752" y="3651870"/>
            <a:ext cx="792088" cy="826997"/>
          </a:xfrm>
          <a:prstGeom prst="rect">
            <a:avLst/>
          </a:prstGeom>
          <a:noFill/>
          <a:ln w="9525">
            <a:noFill/>
            <a:miter lim="800000"/>
            <a:headEnd/>
            <a:tailEnd/>
          </a:ln>
        </p:spPr>
      </p:pic>
      <p:sp>
        <p:nvSpPr>
          <p:cNvPr id="9" name="內容版面配置區 2"/>
          <p:cNvSpPr txBox="1">
            <a:spLocks/>
          </p:cNvSpPr>
          <p:nvPr/>
        </p:nvSpPr>
        <p:spPr>
          <a:xfrm>
            <a:off x="4572000" y="1905677"/>
            <a:ext cx="4042792" cy="288696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ts val="2880"/>
              </a:lnSpc>
              <a:spcBef>
                <a:spcPts val="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rgbClr val="C40075"/>
                </a:solidFill>
                <a:effectLst/>
                <a:uLnTx/>
                <a:uFillTx/>
                <a:latin typeface="Arial" pitchFamily="34" charset="0"/>
                <a:ea typeface="+mn-ea"/>
                <a:cs typeface="Arial" pitchFamily="34" charset="0"/>
              </a:rPr>
              <a:t>	</a:t>
            </a:r>
          </a:p>
          <a:p>
            <a:pPr marL="742950" lvl="1" indent="-285750">
              <a:lnSpc>
                <a:spcPts val="2880"/>
              </a:lnSpc>
            </a:pPr>
            <a:r>
              <a:rPr kumimoji="0" lang="en-GB" sz="1600" b="0" i="0" u="none" strike="noStrike" kern="1200" cap="none" spc="0" normalizeH="0" baseline="0" noProof="0" dirty="0" smtClean="0">
                <a:ln>
                  <a:noFill/>
                </a:ln>
                <a:solidFill>
                  <a:srgbClr val="7B0052"/>
                </a:solidFill>
                <a:effectLst/>
                <a:uLnTx/>
                <a:uFillTx/>
                <a:latin typeface="Arial" pitchFamily="34" charset="0"/>
                <a:ea typeface="+mn-ea"/>
                <a:cs typeface="Arial" pitchFamily="34" charset="0"/>
              </a:rPr>
              <a:t> -</a:t>
            </a:r>
            <a:r>
              <a:rPr kumimoji="0" lang="en-GB" sz="1600" b="0" i="0" u="none" strike="noStrike" kern="1200" cap="none" spc="0" normalizeH="0" noProof="0" dirty="0" smtClean="0">
                <a:ln>
                  <a:noFill/>
                </a:ln>
                <a:solidFill>
                  <a:srgbClr val="7B0052"/>
                </a:solidFill>
                <a:effectLst/>
                <a:uLnTx/>
                <a:uFillTx/>
                <a:latin typeface="Arial" pitchFamily="34" charset="0"/>
                <a:ea typeface="+mn-ea"/>
                <a:cs typeface="Arial" pitchFamily="34" charset="0"/>
              </a:rPr>
              <a:t> </a:t>
            </a:r>
            <a:r>
              <a:rPr lang="en-GB" sz="1600" dirty="0" smtClean="0">
                <a:solidFill>
                  <a:srgbClr val="7B0052"/>
                </a:solidFill>
                <a:latin typeface="Arial" pitchFamily="34" charset="0"/>
                <a:cs typeface="Arial" pitchFamily="34" charset="0"/>
              </a:rPr>
              <a:t>Detailed value check </a:t>
            </a:r>
            <a:r>
              <a:rPr kumimoji="0" lang="en-GB" sz="1600" b="0" i="0" u="none" strike="noStrike" kern="1200" cap="none" spc="0" normalizeH="0" baseline="0" noProof="0" dirty="0" smtClean="0">
                <a:ln>
                  <a:noFill/>
                </a:ln>
                <a:solidFill>
                  <a:srgbClr val="7B0052"/>
                </a:solidFill>
                <a:effectLst/>
                <a:uLnTx/>
                <a:uFillTx/>
                <a:latin typeface="Arial" pitchFamily="34" charset="0"/>
                <a:cs typeface="Arial" pitchFamily="34" charset="0"/>
              </a:rPr>
              <a:t>	</a:t>
            </a:r>
            <a:endParaRPr kumimoji="0" lang="en-GB" sz="1600" b="0" i="1" u="none" strike="noStrike" kern="1200" cap="none" spc="0" normalizeH="0" baseline="0" noProof="0" dirty="0" smtClean="0">
              <a:ln>
                <a:noFill/>
              </a:ln>
              <a:solidFill>
                <a:srgbClr val="7B0052"/>
              </a:solidFill>
              <a:effectLst/>
              <a:uLnTx/>
              <a:uFillTx/>
              <a:latin typeface="Arial" pitchFamily="34" charset="0"/>
              <a:cs typeface="Arial" pitchFamily="34" charset="0"/>
            </a:endParaRPr>
          </a:p>
          <a:p>
            <a:pPr marL="742950" lvl="1" indent="-285750">
              <a:lnSpc>
                <a:spcPts val="2880"/>
              </a:lnSpc>
            </a:pPr>
            <a:r>
              <a:rPr kumimoji="0" lang="en-GB" sz="1600" b="0" i="0" u="none" strike="noStrike" kern="1200" cap="none" spc="0" normalizeH="0" baseline="0" noProof="0" dirty="0" smtClean="0">
                <a:ln>
                  <a:noFill/>
                </a:ln>
                <a:solidFill>
                  <a:srgbClr val="7B0052"/>
                </a:solidFill>
                <a:effectLst/>
                <a:uLnTx/>
                <a:uFillTx/>
                <a:latin typeface="Arial" pitchFamily="34" charset="0"/>
                <a:ea typeface="+mn-ea"/>
                <a:cs typeface="Arial" pitchFamily="34" charset="0"/>
              </a:rPr>
              <a:t> - </a:t>
            </a:r>
            <a:r>
              <a:rPr lang="en-GB" sz="1600" dirty="0" smtClean="0">
                <a:solidFill>
                  <a:srgbClr val="7B0052"/>
                </a:solidFill>
                <a:latin typeface="Arial" pitchFamily="34" charset="0"/>
                <a:cs typeface="Arial" pitchFamily="34" charset="0"/>
              </a:rPr>
              <a:t>Mirror check </a:t>
            </a:r>
            <a:r>
              <a:rPr kumimoji="0" lang="en-GB" sz="1600" b="0" i="0" u="none" strike="noStrike" kern="1200" cap="none" spc="0" normalizeH="0" baseline="0" noProof="0" dirty="0" smtClean="0">
                <a:ln>
                  <a:noFill/>
                </a:ln>
                <a:solidFill>
                  <a:srgbClr val="7B0052"/>
                </a:solidFill>
                <a:effectLst/>
                <a:uLnTx/>
                <a:uFillTx/>
                <a:latin typeface="Arial" pitchFamily="34" charset="0"/>
                <a:ea typeface="+mn-ea"/>
                <a:cs typeface="Arial" pitchFamily="34" charset="0"/>
              </a:rPr>
              <a:t>	</a:t>
            </a:r>
            <a:endParaRPr kumimoji="0" lang="en-US" sz="1600" b="0" i="1" u="none" strike="noStrike" kern="1200" cap="none" spc="0" normalizeH="0" baseline="0" noProof="0" dirty="0" smtClean="0">
              <a:ln>
                <a:noFill/>
              </a:ln>
              <a:solidFill>
                <a:srgbClr val="7B0052"/>
              </a:solidFill>
              <a:effectLst/>
              <a:uLnTx/>
              <a:uFillTx/>
              <a:latin typeface="Arial" pitchFamily="34" charset="0"/>
              <a:ea typeface="+mn-ea"/>
              <a:cs typeface="Arial" pitchFamily="34" charset="0"/>
            </a:endParaRPr>
          </a:p>
          <a:p>
            <a:pPr marL="457200" marR="0" lvl="1" indent="0" algn="l" defTabSz="9144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smtClean="0">
                <a:ln>
                  <a:noFill/>
                </a:ln>
                <a:solidFill>
                  <a:srgbClr val="7B0052"/>
                </a:solidFill>
                <a:effectLst/>
                <a:uLnTx/>
                <a:uFillTx/>
                <a:latin typeface="Arial" pitchFamily="34" charset="0"/>
                <a:ea typeface="+mn-ea"/>
                <a:cs typeface="Arial"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3">
                                            <p:txEl>
                                              <p:pRg st="0" end="0"/>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diamond(in)">
                                      <p:cBhvr>
                                        <p:cTn id="21" dur="2000"/>
                                        <p:tgtEl>
                                          <p:spTgt spid="5"/>
                                        </p:tgtEl>
                                      </p:cBhvr>
                                    </p:animEffect>
                                  </p:childTnLst>
                                </p:cTn>
                              </p:par>
                            </p:childTnLst>
                          </p:cTn>
                        </p:par>
                        <p:par>
                          <p:cTn id="22" fill="hold">
                            <p:stCondLst>
                              <p:cond delay="3000"/>
                            </p:stCondLst>
                            <p:childTnLst>
                              <p:par>
                                <p:cTn id="23" presetID="12" presetClass="entr" presetSubtype="4" fill="hold"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slide(fromBottom)">
                                      <p:cBhvr>
                                        <p:cTn id="25" dur="2000"/>
                                        <p:tgtEl>
                                          <p:spTgt spid="3">
                                            <p:txEl>
                                              <p:pRg st="1" end="1"/>
                                            </p:txEl>
                                          </p:spTgt>
                                        </p:tgtEl>
                                      </p:cBhvr>
                                    </p:animEffect>
                                  </p:childTnLst>
                                </p:cTn>
                              </p:par>
                            </p:childTnLst>
                          </p:cTn>
                        </p:par>
                        <p:par>
                          <p:cTn id="26" fill="hold">
                            <p:stCondLst>
                              <p:cond delay="5000"/>
                            </p:stCondLst>
                            <p:childTnLst>
                              <p:par>
                                <p:cTn id="27" presetID="12" presetClass="entr" presetSubtype="4" fill="hold"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slide(fromBottom)">
                                      <p:cBhvr>
                                        <p:cTn id="29" dur="500"/>
                                        <p:tgtEl>
                                          <p:spTgt spid="3">
                                            <p:txEl>
                                              <p:pRg st="2" end="2"/>
                                            </p:txEl>
                                          </p:spTgt>
                                        </p:tgtEl>
                                      </p:cBhvr>
                                    </p:animEffect>
                                  </p:childTnLst>
                                </p:cTn>
                              </p:par>
                              <p:par>
                                <p:cTn id="30" presetID="12" presetClass="entr" presetSubtype="4"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1000"/>
                                        <p:tgtEl>
                                          <p:spTgt spid="7"/>
                                        </p:tgtEl>
                                      </p:cBhvr>
                                    </p:animEffect>
                                  </p:childTnLst>
                                </p:cTn>
                              </p:par>
                            </p:childTnLst>
                          </p:cTn>
                        </p:par>
                        <p:par>
                          <p:cTn id="33" fill="hold">
                            <p:stCondLst>
                              <p:cond delay="6000"/>
                            </p:stCondLst>
                            <p:childTnLst>
                              <p:par>
                                <p:cTn id="34" presetID="12" presetClass="entr" presetSubtype="2" fill="hold" nodeType="afterEffect">
                                  <p:stCondLst>
                                    <p:cond delay="0"/>
                                  </p:stCondLst>
                                  <p:childTnLst>
                                    <p:set>
                                      <p:cBhvr>
                                        <p:cTn id="35" dur="1" fill="hold">
                                          <p:stCondLst>
                                            <p:cond delay="0"/>
                                          </p:stCondLst>
                                        </p:cTn>
                                        <p:tgtEl>
                                          <p:spTgt spid="9">
                                            <p:txEl>
                                              <p:pRg st="1" end="1"/>
                                            </p:txEl>
                                          </p:spTgt>
                                        </p:tgtEl>
                                        <p:attrNameLst>
                                          <p:attrName>style.visibility</p:attrName>
                                        </p:attrNameLst>
                                      </p:cBhvr>
                                      <p:to>
                                        <p:strVal val="visible"/>
                                      </p:to>
                                    </p:set>
                                    <p:animEffect transition="in" filter="slide(fromRight)">
                                      <p:cBhvr>
                                        <p:cTn id="36" dur="2000"/>
                                        <p:tgtEl>
                                          <p:spTgt spid="9">
                                            <p:txEl>
                                              <p:pRg st="1" end="1"/>
                                            </p:txEl>
                                          </p:spTgt>
                                        </p:tgtEl>
                                      </p:cBhvr>
                                    </p:animEffect>
                                  </p:childTnLst>
                                </p:cTn>
                              </p:par>
                            </p:childTnLst>
                          </p:cTn>
                        </p:par>
                        <p:par>
                          <p:cTn id="37" fill="hold">
                            <p:stCondLst>
                              <p:cond delay="8000"/>
                            </p:stCondLst>
                            <p:childTnLst>
                              <p:par>
                                <p:cTn id="38" presetID="12" presetClass="entr" presetSubtype="2" fill="hold" nodeType="after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animEffect transition="in" filter="slide(fromRight)">
                                      <p:cBhvr>
                                        <p:cTn id="40" dur="2000"/>
                                        <p:tgtEl>
                                          <p:spTgt spid="9">
                                            <p:txEl>
                                              <p:pRg st="2" end="2"/>
                                            </p:txEl>
                                          </p:spTgt>
                                        </p:tgtEl>
                                      </p:cBhvr>
                                    </p:animEffect>
                                  </p:childTnLst>
                                </p:cTn>
                              </p:par>
                              <p:par>
                                <p:cTn id="41" presetID="2" presetClass="entr" presetSubtype="2" fill="hold" nodeType="withEffect">
                                  <p:stCondLst>
                                    <p:cond delay="100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1000" fill="hold"/>
                                        <p:tgtEl>
                                          <p:spTgt spid="6"/>
                                        </p:tgtEl>
                                        <p:attrNameLst>
                                          <p:attrName>ppt_x</p:attrName>
                                        </p:attrNameLst>
                                      </p:cBhvr>
                                      <p:tavLst>
                                        <p:tav tm="0">
                                          <p:val>
                                            <p:strVal val="1+#ppt_w/2"/>
                                          </p:val>
                                        </p:tav>
                                        <p:tav tm="100000">
                                          <p:val>
                                            <p:strVal val="#ppt_x"/>
                                          </p:val>
                                        </p:tav>
                                      </p:tavLst>
                                    </p:anim>
                                    <p:anim calcmode="lin" valueType="num">
                                      <p:cBhvr additive="base">
                                        <p:cTn id="4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6551" y="2931790"/>
            <a:ext cx="4572000" cy="923330"/>
          </a:xfrm>
          <a:prstGeom prst="rect">
            <a:avLst/>
          </a:prstGeom>
        </p:spPr>
        <p:txBody>
          <a:bodyPr>
            <a:spAutoFit/>
          </a:bodyPr>
          <a:lstStyle/>
          <a:p>
            <a:r>
              <a:rPr lang="en-GB" dirty="0">
                <a:solidFill>
                  <a:srgbClr val="C40075"/>
                </a:solidFill>
              </a:rPr>
              <a:t>We expect the sharing of data will enhance the power of data available inside the UN family, better analysis , meet UN SDG goals</a:t>
            </a:r>
          </a:p>
        </p:txBody>
      </p:sp>
    </p:spTree>
    <p:extLst>
      <p:ext uri="{BB962C8B-B14F-4D97-AF65-F5344CB8AC3E}">
        <p14:creationId xmlns:p14="http://schemas.microsoft.com/office/powerpoint/2010/main" val="47660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1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000"/>
                            </p:stCondLst>
                            <p:childTnLst>
                              <p:par>
                                <p:cTn id="8" presetID="2" presetClass="exit" presetSubtype="4" fill="hold" grpId="3" nodeType="afterEffect">
                                  <p:stCondLst>
                                    <p:cond delay="7000"/>
                                  </p:stCondLst>
                                  <p:childTnLst>
                                    <p:anim calcmode="lin" valueType="num">
                                      <p:cBhvr additive="base">
                                        <p:cTn id="9" dur="5000"/>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0" dur="5000"/>
                                        <p:tgtEl>
                                          <p:spTgt spid="2">
                                            <p:txEl>
                                              <p:pRg st="0" end="0"/>
                                            </p:txEl>
                                          </p:spTgt>
                                        </p:tgtEl>
                                        <p:attrNameLst>
                                          <p:attrName>ppt_y</p:attrName>
                                        </p:attrNameLst>
                                      </p:cBhvr>
                                      <p:tavLst>
                                        <p:tav tm="0">
                                          <p:val>
                                            <p:strVal val="ppt_y"/>
                                          </p:val>
                                        </p:tav>
                                        <p:tav tm="100000">
                                          <p:val>
                                            <p:strVal val="1+ppt_h/2"/>
                                          </p:val>
                                        </p:tav>
                                      </p:tavLst>
                                    </p:anim>
                                    <p:set>
                                      <p:cBhvr>
                                        <p:cTn id="11" dur="1" fill="hold">
                                          <p:stCondLst>
                                            <p:cond delay="4999"/>
                                          </p:stCondLst>
                                        </p:cTn>
                                        <p:tgtEl>
                                          <p:spTgt spid="2">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build="p" advAuto="500"/>
      <p:bldP spid="2" grpId="3"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44016" y="1203598"/>
            <a:ext cx="7772400" cy="1021556"/>
          </a:xfrm>
        </p:spPr>
        <p:txBody>
          <a:bodyPr/>
          <a:lstStyle/>
          <a:p>
            <a:r>
              <a:rPr lang="en-US" dirty="0" smtClean="0"/>
              <a:t>Evolutions of ICAO Statistical data Collection and Exchange</a:t>
            </a:r>
            <a:br>
              <a:rPr lang="en-US" dirty="0" smtClean="0"/>
            </a:br>
            <a:endParaRPr lang="en-US" dirty="0"/>
          </a:p>
        </p:txBody>
      </p:sp>
      <p:sp>
        <p:nvSpPr>
          <p:cNvPr id="3" name="文字版面配置區 2"/>
          <p:cNvSpPr>
            <a:spLocks noGrp="1"/>
          </p:cNvSpPr>
          <p:nvPr>
            <p:ph type="body" idx="1"/>
          </p:nvPr>
        </p:nvSpPr>
        <p:spPr>
          <a:xfrm>
            <a:off x="616024" y="2355726"/>
            <a:ext cx="7772400" cy="1656184"/>
          </a:xfrm>
        </p:spPr>
        <p:txBody>
          <a:bodyPr anchor="t"/>
          <a:lstStyle/>
          <a:p>
            <a:pPr indent="457200">
              <a:spcBef>
                <a:spcPts val="0"/>
              </a:spcBef>
              <a:buClr>
                <a:srgbClr val="7B0052"/>
              </a:buClr>
              <a:buFont typeface="Wingdings" pitchFamily="2" charset="2"/>
              <a:buChar char=""/>
            </a:pPr>
            <a:r>
              <a:rPr lang="en-US" dirty="0" smtClean="0"/>
              <a:t>Pre 2000  (Manual Process)</a:t>
            </a:r>
          </a:p>
          <a:p>
            <a:pPr indent="457200">
              <a:spcBef>
                <a:spcPts val="0"/>
              </a:spcBef>
              <a:buClr>
                <a:srgbClr val="7B0052"/>
              </a:buClr>
              <a:buFont typeface="Wingdings" pitchFamily="2" charset="2"/>
              <a:buChar char=""/>
            </a:pPr>
            <a:r>
              <a:rPr lang="en-US" dirty="0" smtClean="0"/>
              <a:t>2000-2013  (</a:t>
            </a:r>
            <a:r>
              <a:rPr lang="en-GB" dirty="0" smtClean="0"/>
              <a:t>Integrated Statistical database (ISDB)</a:t>
            </a:r>
            <a:r>
              <a:rPr lang="en-US" dirty="0" smtClean="0"/>
              <a:t> </a:t>
            </a:r>
          </a:p>
          <a:p>
            <a:pPr indent="457200">
              <a:spcBef>
                <a:spcPts val="0"/>
              </a:spcBef>
              <a:buClr>
                <a:srgbClr val="7B0052"/>
              </a:buClr>
              <a:buFont typeface="Wingdings" pitchFamily="2" charset="2"/>
              <a:buChar char=""/>
            </a:pPr>
            <a:r>
              <a:rPr lang="en-US" dirty="0" smtClean="0"/>
              <a:t>2013+ (Enterprise Data Management </a:t>
            </a:r>
            <a:r>
              <a:rPr lang="en-US" sz="1600" dirty="0" smtClean="0"/>
              <a:t>(EDM) </a:t>
            </a:r>
            <a:r>
              <a:rPr lang="en-US" dirty="0" smtClean="0"/>
              <a:t>Introduced)</a:t>
            </a:r>
          </a:p>
          <a:p>
            <a:pPr indent="457200">
              <a:spcBef>
                <a:spcPts val="0"/>
              </a:spcBef>
              <a:buClr>
                <a:srgbClr val="7B0052"/>
              </a:buClr>
              <a:buFont typeface="Wingdings" pitchFamily="2" charset="2"/>
              <a:buChar char=""/>
            </a:pPr>
            <a:r>
              <a:rPr lang="en-GB" dirty="0" smtClean="0"/>
              <a:t>2015 (ISDB Re-engineering – SDMX)</a:t>
            </a:r>
          </a:p>
          <a:p>
            <a:pPr indent="457200">
              <a:spcBef>
                <a:spcPts val="0"/>
              </a:spcBef>
              <a:buFont typeface="Wingdings" pitchFamily="2" charset="2"/>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2" end="2"/>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Pre </a:t>
            </a:r>
            <a:r>
              <a:rPr lang="en-US" sz="3600" dirty="0"/>
              <a:t>2000</a:t>
            </a:r>
            <a:endParaRPr lang="en-GB" sz="3600" dirty="0"/>
          </a:p>
        </p:txBody>
      </p:sp>
      <p:sp>
        <p:nvSpPr>
          <p:cNvPr id="5" name="Content Placeholder 4"/>
          <p:cNvSpPr>
            <a:spLocks noGrp="1"/>
          </p:cNvSpPr>
          <p:nvPr>
            <p:ph idx="1"/>
          </p:nvPr>
        </p:nvSpPr>
        <p:spPr/>
        <p:txBody>
          <a:bodyPr>
            <a:normAutofit fontScale="70000" lnSpcReduction="20000"/>
          </a:bodyPr>
          <a:lstStyle/>
          <a:p>
            <a:pPr lvl="0"/>
            <a:r>
              <a:rPr lang="en-US" dirty="0" smtClean="0"/>
              <a:t>Structure </a:t>
            </a:r>
            <a:r>
              <a:rPr lang="en-US" dirty="0"/>
              <a:t>data was in diverse structure </a:t>
            </a:r>
            <a:endParaRPr lang="en-GB" dirty="0"/>
          </a:p>
          <a:p>
            <a:pPr lvl="0"/>
            <a:r>
              <a:rPr lang="en-US" dirty="0"/>
              <a:t>Each Bureau maintained its own data sets</a:t>
            </a:r>
            <a:endParaRPr lang="en-GB" dirty="0"/>
          </a:p>
          <a:p>
            <a:pPr lvl="0"/>
            <a:r>
              <a:rPr lang="en-US" dirty="0"/>
              <a:t>Lack of relationship building</a:t>
            </a:r>
            <a:endParaRPr lang="en-GB" dirty="0"/>
          </a:p>
          <a:p>
            <a:pPr lvl="0"/>
            <a:r>
              <a:rPr lang="en-US" dirty="0"/>
              <a:t>Relationship building more cumbersome</a:t>
            </a:r>
            <a:endParaRPr lang="en-GB" dirty="0"/>
          </a:p>
          <a:p>
            <a:pPr lvl="0"/>
            <a:r>
              <a:rPr lang="en-US" dirty="0"/>
              <a:t>Not possible to leverage what others were already doing in the D&amp;A space</a:t>
            </a:r>
            <a:endParaRPr lang="en-GB" dirty="0"/>
          </a:p>
          <a:p>
            <a:pPr lvl="0"/>
            <a:r>
              <a:rPr lang="en-US" dirty="0"/>
              <a:t>Duplication of efforts</a:t>
            </a:r>
            <a:endParaRPr lang="en-GB" dirty="0"/>
          </a:p>
          <a:p>
            <a:pPr lvl="0"/>
            <a:r>
              <a:rPr lang="en-US" dirty="0"/>
              <a:t>Increase in </a:t>
            </a:r>
            <a:r>
              <a:rPr lang="en-US" dirty="0" smtClean="0"/>
              <a:t>costs</a:t>
            </a:r>
            <a:endParaRPr lang="en-GB" dirty="0"/>
          </a:p>
        </p:txBody>
      </p:sp>
    </p:spTree>
    <p:extLst>
      <p:ext uri="{BB962C8B-B14F-4D97-AF65-F5344CB8AC3E}">
        <p14:creationId xmlns:p14="http://schemas.microsoft.com/office/powerpoint/2010/main" val="10815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1"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1000"/>
                                        <p:tgtEl>
                                          <p:spTgt spid="5">
                                            <p:txEl>
                                              <p:pRg st="0" end="0"/>
                                            </p:txEl>
                                          </p:spTgt>
                                        </p:tgtEl>
                                      </p:cBhvr>
                                    </p:animEffect>
                                  </p:childTnLst>
                                </p:cTn>
                              </p:par>
                            </p:childTnLst>
                          </p:cTn>
                        </p:par>
                        <p:par>
                          <p:cTn id="8" fill="hold">
                            <p:stCondLst>
                              <p:cond delay="1000"/>
                            </p:stCondLst>
                            <p:childTnLst>
                              <p:par>
                                <p:cTn id="9" presetID="5" presetClass="entr" presetSubtype="10" fill="hold" grpId="1"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heckerboard(across)">
                                      <p:cBhvr>
                                        <p:cTn id="11" dur="1000"/>
                                        <p:tgtEl>
                                          <p:spTgt spid="5">
                                            <p:txEl>
                                              <p:pRg st="1" end="1"/>
                                            </p:txEl>
                                          </p:spTgt>
                                        </p:tgtEl>
                                      </p:cBhvr>
                                    </p:animEffect>
                                  </p:childTnLst>
                                </p:cTn>
                              </p:par>
                            </p:childTnLst>
                          </p:cTn>
                        </p:par>
                        <p:par>
                          <p:cTn id="12" fill="hold">
                            <p:stCondLst>
                              <p:cond delay="2000"/>
                            </p:stCondLst>
                            <p:childTnLst>
                              <p:par>
                                <p:cTn id="13" presetID="5" presetClass="entr" presetSubtype="10" fill="hold" grpId="1"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checkerboard(across)">
                                      <p:cBhvr>
                                        <p:cTn id="15" dur="1000"/>
                                        <p:tgtEl>
                                          <p:spTgt spid="5">
                                            <p:txEl>
                                              <p:pRg st="2" end="2"/>
                                            </p:txEl>
                                          </p:spTgt>
                                        </p:tgtEl>
                                      </p:cBhvr>
                                    </p:animEffect>
                                  </p:childTnLst>
                                </p:cTn>
                              </p:par>
                            </p:childTnLst>
                          </p:cTn>
                        </p:par>
                        <p:par>
                          <p:cTn id="16" fill="hold">
                            <p:stCondLst>
                              <p:cond delay="3000"/>
                            </p:stCondLst>
                            <p:childTnLst>
                              <p:par>
                                <p:cTn id="17" presetID="5" presetClass="entr" presetSubtype="10" fill="hold" grpId="1"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checkerboard(across)">
                                      <p:cBhvr>
                                        <p:cTn id="19" dur="1000"/>
                                        <p:tgtEl>
                                          <p:spTgt spid="5">
                                            <p:txEl>
                                              <p:pRg st="3" end="3"/>
                                            </p:txEl>
                                          </p:spTgt>
                                        </p:tgtEl>
                                      </p:cBhvr>
                                    </p:animEffect>
                                  </p:childTnLst>
                                </p:cTn>
                              </p:par>
                            </p:childTnLst>
                          </p:cTn>
                        </p:par>
                        <p:par>
                          <p:cTn id="20" fill="hold">
                            <p:stCondLst>
                              <p:cond delay="4000"/>
                            </p:stCondLst>
                            <p:childTnLst>
                              <p:par>
                                <p:cTn id="21" presetID="5" presetClass="entr" presetSubtype="10" fill="hold" grpId="1"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checkerboard(across)">
                                      <p:cBhvr>
                                        <p:cTn id="23" dur="1000"/>
                                        <p:tgtEl>
                                          <p:spTgt spid="5">
                                            <p:txEl>
                                              <p:pRg st="4" end="4"/>
                                            </p:txEl>
                                          </p:spTgt>
                                        </p:tgtEl>
                                      </p:cBhvr>
                                    </p:animEffect>
                                  </p:childTnLst>
                                </p:cTn>
                              </p:par>
                            </p:childTnLst>
                          </p:cTn>
                        </p:par>
                        <p:par>
                          <p:cTn id="24" fill="hold">
                            <p:stCondLst>
                              <p:cond delay="5000"/>
                            </p:stCondLst>
                            <p:childTnLst>
                              <p:par>
                                <p:cTn id="25" presetID="5" presetClass="entr" presetSubtype="10" fill="hold" grpId="1"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checkerboard(across)">
                                      <p:cBhvr>
                                        <p:cTn id="27" dur="1000"/>
                                        <p:tgtEl>
                                          <p:spTgt spid="5">
                                            <p:txEl>
                                              <p:pRg st="5" end="5"/>
                                            </p:txEl>
                                          </p:spTgt>
                                        </p:tgtEl>
                                      </p:cBhvr>
                                    </p:animEffect>
                                  </p:childTnLst>
                                </p:cTn>
                              </p:par>
                            </p:childTnLst>
                          </p:cTn>
                        </p:par>
                        <p:par>
                          <p:cTn id="28" fill="hold">
                            <p:stCondLst>
                              <p:cond delay="6000"/>
                            </p:stCondLst>
                            <p:childTnLst>
                              <p:par>
                                <p:cTn id="29" presetID="5" presetClass="entr" presetSubtype="10" fill="hold" grpId="1"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checkerboard(across)">
                                      <p:cBhvr>
                                        <p:cTn id="31" dur="1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2000-2013</a:t>
            </a:r>
            <a:endParaRPr lang="en-GB" sz="3600" dirty="0"/>
          </a:p>
        </p:txBody>
      </p:sp>
      <p:sp>
        <p:nvSpPr>
          <p:cNvPr id="5" name="Content Placeholder 4"/>
          <p:cNvSpPr>
            <a:spLocks noGrp="1"/>
          </p:cNvSpPr>
          <p:nvPr>
            <p:ph idx="1"/>
          </p:nvPr>
        </p:nvSpPr>
        <p:spPr>
          <a:xfrm>
            <a:off x="457200" y="1707654"/>
            <a:ext cx="8229600" cy="3084991"/>
          </a:xfrm>
        </p:spPr>
        <p:txBody>
          <a:bodyPr>
            <a:normAutofit fontScale="62500" lnSpcReduction="20000"/>
          </a:bodyPr>
          <a:lstStyle/>
          <a:p>
            <a:pPr lvl="0"/>
            <a:r>
              <a:rPr lang="en-GB" dirty="0"/>
              <a:t>Integrated Statistical database (ISDB</a:t>
            </a:r>
            <a:r>
              <a:rPr lang="en-GB" dirty="0" smtClean="0"/>
              <a:t>)</a:t>
            </a:r>
            <a:r>
              <a:rPr lang="en-US" dirty="0" smtClean="0"/>
              <a:t> was implemented (2000-2003)</a:t>
            </a:r>
            <a:endParaRPr lang="en-GB" dirty="0"/>
          </a:p>
          <a:p>
            <a:pPr lvl="0"/>
            <a:r>
              <a:rPr lang="en-US" dirty="0"/>
              <a:t>Standard RDBMS was implemented in an area of the Organization where D&amp;A activity is the highest</a:t>
            </a:r>
            <a:endParaRPr lang="en-GB" dirty="0"/>
          </a:p>
          <a:p>
            <a:pPr lvl="0"/>
            <a:r>
              <a:rPr lang="en-US" dirty="0"/>
              <a:t>ORACLE DB with Forms as Front end</a:t>
            </a:r>
            <a:endParaRPr lang="en-GB" dirty="0"/>
          </a:p>
          <a:p>
            <a:pPr lvl="0"/>
            <a:r>
              <a:rPr lang="en-US" dirty="0" smtClean="0"/>
              <a:t>Did not </a:t>
            </a:r>
            <a:r>
              <a:rPr lang="en-US" dirty="0"/>
              <a:t>consider operational, safety data being put together by another line bureau</a:t>
            </a:r>
            <a:endParaRPr lang="en-GB" dirty="0"/>
          </a:p>
          <a:p>
            <a:pPr lvl="0"/>
            <a:r>
              <a:rPr lang="en-US" dirty="0" smtClean="0"/>
              <a:t>Cumbersome is not </a:t>
            </a:r>
            <a:r>
              <a:rPr lang="en-US" dirty="0"/>
              <a:t>able to relate to all data sets</a:t>
            </a:r>
            <a:endParaRPr lang="en-GB" dirty="0"/>
          </a:p>
          <a:p>
            <a:pPr lvl="0"/>
            <a:r>
              <a:rPr lang="en-US" dirty="0" smtClean="0"/>
              <a:t>D&amp;A </a:t>
            </a:r>
            <a:r>
              <a:rPr lang="en-US" dirty="0"/>
              <a:t>not leveraged optimally</a:t>
            </a:r>
            <a:endParaRPr lang="en-GB" dirty="0"/>
          </a:p>
          <a:p>
            <a:pPr lvl="0"/>
            <a:r>
              <a:rPr lang="en-US" dirty="0"/>
              <a:t>Increase </a:t>
            </a:r>
            <a:r>
              <a:rPr lang="en-US" dirty="0" smtClean="0"/>
              <a:t>costs; duplication</a:t>
            </a:r>
            <a:endParaRPr lang="en-GB" dirty="0"/>
          </a:p>
        </p:txBody>
      </p:sp>
    </p:spTree>
    <p:extLst>
      <p:ext uri="{BB962C8B-B14F-4D97-AF65-F5344CB8AC3E}">
        <p14:creationId xmlns:p14="http://schemas.microsoft.com/office/powerpoint/2010/main" val="145384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grpId="0" nodeType="afterEffect">
                                  <p:stCondLst>
                                    <p:cond delay="0"/>
                                  </p:stCondLst>
                                  <p:childTnLst>
                                    <p:animClr clrSpc="hsl" dir="cw">
                                      <p:cBhvr override="childStyle">
                                        <p:cTn id="6" dur="2000" fill="hold"/>
                                        <p:tgtEl>
                                          <p:spTgt spid="5">
                                            <p:txEl>
                                              <p:pRg st="0" end="0"/>
                                            </p:txEl>
                                          </p:spTgt>
                                        </p:tgtEl>
                                        <p:attrNameLst>
                                          <p:attrName>style.color</p:attrName>
                                        </p:attrNameLst>
                                      </p:cBhvr>
                                      <p:by>
                                        <p:hsl h="-7200000" s="0" l="0"/>
                                      </p:by>
                                    </p:animClr>
                                    <p:animClr clrSpc="hsl" dir="cw">
                                      <p:cBhvr>
                                        <p:cTn id="7" dur="2000" fill="hold"/>
                                        <p:tgtEl>
                                          <p:spTgt spid="5">
                                            <p:txEl>
                                              <p:pRg st="0" end="0"/>
                                            </p:txEl>
                                          </p:spTgt>
                                        </p:tgtEl>
                                        <p:attrNameLst>
                                          <p:attrName>fillcolor</p:attrName>
                                        </p:attrNameLst>
                                      </p:cBhvr>
                                      <p:by>
                                        <p:hsl h="-7200000" s="0" l="0"/>
                                      </p:by>
                                    </p:animClr>
                                    <p:animClr clrSpc="hsl" dir="cw">
                                      <p:cBhvr>
                                        <p:cTn id="8" dur="2000" fill="hold"/>
                                        <p:tgtEl>
                                          <p:spTgt spid="5">
                                            <p:txEl>
                                              <p:pRg st="0" end="0"/>
                                            </p:txEl>
                                          </p:spTgt>
                                        </p:tgtEl>
                                        <p:attrNameLst>
                                          <p:attrName>stroke.color</p:attrName>
                                        </p:attrNameLst>
                                      </p:cBhvr>
                                      <p:by>
                                        <p:hsl h="-7200000" s="0" l="0"/>
                                      </p:by>
                                    </p:animClr>
                                    <p:set>
                                      <p:cBhvr>
                                        <p:cTn id="9" dur="2000" fill="hold"/>
                                        <p:tgtEl>
                                          <p:spTgt spid="5">
                                            <p:txEl>
                                              <p:pRg st="0" end="0"/>
                                            </p:txEl>
                                          </p:spTgt>
                                        </p:tgtEl>
                                        <p:attrNameLst>
                                          <p:attrName>fill.type</p:attrName>
                                        </p:attrNameLst>
                                      </p:cBhvr>
                                      <p:to>
                                        <p:strVal val="solid"/>
                                      </p:to>
                                    </p:set>
                                  </p:childTnLst>
                                </p:cTn>
                              </p:par>
                            </p:childTnLst>
                          </p:cTn>
                        </p:par>
                        <p:par>
                          <p:cTn id="10" fill="hold">
                            <p:stCondLst>
                              <p:cond delay="2000"/>
                            </p:stCondLst>
                            <p:childTnLst>
                              <p:par>
                                <p:cTn id="11" presetID="22" presetClass="emph" presetSubtype="0" fill="hold" grpId="0" nodeType="afterEffect">
                                  <p:stCondLst>
                                    <p:cond delay="0"/>
                                  </p:stCondLst>
                                  <p:childTnLst>
                                    <p:animClr clrSpc="hsl" dir="cw">
                                      <p:cBhvr override="childStyle">
                                        <p:cTn id="12" dur="2000" fill="hold"/>
                                        <p:tgtEl>
                                          <p:spTgt spid="5">
                                            <p:txEl>
                                              <p:pRg st="1" end="1"/>
                                            </p:txEl>
                                          </p:spTgt>
                                        </p:tgtEl>
                                        <p:attrNameLst>
                                          <p:attrName>style.color</p:attrName>
                                        </p:attrNameLst>
                                      </p:cBhvr>
                                      <p:by>
                                        <p:hsl h="-7200000" s="0" l="0"/>
                                      </p:by>
                                    </p:animClr>
                                    <p:animClr clrSpc="hsl" dir="cw">
                                      <p:cBhvr>
                                        <p:cTn id="13" dur="2000" fill="hold"/>
                                        <p:tgtEl>
                                          <p:spTgt spid="5">
                                            <p:txEl>
                                              <p:pRg st="1" end="1"/>
                                            </p:txEl>
                                          </p:spTgt>
                                        </p:tgtEl>
                                        <p:attrNameLst>
                                          <p:attrName>fillcolor</p:attrName>
                                        </p:attrNameLst>
                                      </p:cBhvr>
                                      <p:by>
                                        <p:hsl h="-7200000" s="0" l="0"/>
                                      </p:by>
                                    </p:animClr>
                                    <p:animClr clrSpc="hsl" dir="cw">
                                      <p:cBhvr>
                                        <p:cTn id="14" dur="2000" fill="hold"/>
                                        <p:tgtEl>
                                          <p:spTgt spid="5">
                                            <p:txEl>
                                              <p:pRg st="1" end="1"/>
                                            </p:txEl>
                                          </p:spTgt>
                                        </p:tgtEl>
                                        <p:attrNameLst>
                                          <p:attrName>stroke.color</p:attrName>
                                        </p:attrNameLst>
                                      </p:cBhvr>
                                      <p:by>
                                        <p:hsl h="-7200000" s="0" l="0"/>
                                      </p:by>
                                    </p:animClr>
                                    <p:set>
                                      <p:cBhvr>
                                        <p:cTn id="15" dur="2000" fill="hold"/>
                                        <p:tgtEl>
                                          <p:spTgt spid="5">
                                            <p:txEl>
                                              <p:pRg st="1" end="1"/>
                                            </p:txEl>
                                          </p:spTgt>
                                        </p:tgtEl>
                                        <p:attrNameLst>
                                          <p:attrName>fill.type</p:attrName>
                                        </p:attrNameLst>
                                      </p:cBhvr>
                                      <p:to>
                                        <p:strVal val="solid"/>
                                      </p:to>
                                    </p:set>
                                  </p:childTnLst>
                                </p:cTn>
                              </p:par>
                            </p:childTnLst>
                          </p:cTn>
                        </p:par>
                        <p:par>
                          <p:cTn id="16" fill="hold">
                            <p:stCondLst>
                              <p:cond delay="4000"/>
                            </p:stCondLst>
                            <p:childTnLst>
                              <p:par>
                                <p:cTn id="17" presetID="22" presetClass="emph" presetSubtype="0" fill="hold" grpId="0" nodeType="afterEffect">
                                  <p:stCondLst>
                                    <p:cond delay="0"/>
                                  </p:stCondLst>
                                  <p:childTnLst>
                                    <p:animClr clrSpc="hsl" dir="cw">
                                      <p:cBhvr override="childStyle">
                                        <p:cTn id="18" dur="2000" fill="hold"/>
                                        <p:tgtEl>
                                          <p:spTgt spid="5">
                                            <p:txEl>
                                              <p:pRg st="2" end="2"/>
                                            </p:txEl>
                                          </p:spTgt>
                                        </p:tgtEl>
                                        <p:attrNameLst>
                                          <p:attrName>style.color</p:attrName>
                                        </p:attrNameLst>
                                      </p:cBhvr>
                                      <p:by>
                                        <p:hsl h="-7200000" s="0" l="0"/>
                                      </p:by>
                                    </p:animClr>
                                    <p:animClr clrSpc="hsl" dir="cw">
                                      <p:cBhvr>
                                        <p:cTn id="19" dur="2000" fill="hold"/>
                                        <p:tgtEl>
                                          <p:spTgt spid="5">
                                            <p:txEl>
                                              <p:pRg st="2" end="2"/>
                                            </p:txEl>
                                          </p:spTgt>
                                        </p:tgtEl>
                                        <p:attrNameLst>
                                          <p:attrName>fillcolor</p:attrName>
                                        </p:attrNameLst>
                                      </p:cBhvr>
                                      <p:by>
                                        <p:hsl h="-7200000" s="0" l="0"/>
                                      </p:by>
                                    </p:animClr>
                                    <p:animClr clrSpc="hsl" dir="cw">
                                      <p:cBhvr>
                                        <p:cTn id="20" dur="2000" fill="hold"/>
                                        <p:tgtEl>
                                          <p:spTgt spid="5">
                                            <p:txEl>
                                              <p:pRg st="2" end="2"/>
                                            </p:txEl>
                                          </p:spTgt>
                                        </p:tgtEl>
                                        <p:attrNameLst>
                                          <p:attrName>stroke.color</p:attrName>
                                        </p:attrNameLst>
                                      </p:cBhvr>
                                      <p:by>
                                        <p:hsl h="-7200000" s="0" l="0"/>
                                      </p:by>
                                    </p:animClr>
                                    <p:set>
                                      <p:cBhvr>
                                        <p:cTn id="21" dur="2000" fill="hold"/>
                                        <p:tgtEl>
                                          <p:spTgt spid="5">
                                            <p:txEl>
                                              <p:pRg st="2" end="2"/>
                                            </p:txEl>
                                          </p:spTgt>
                                        </p:tgtEl>
                                        <p:attrNameLst>
                                          <p:attrName>fill.type</p:attrName>
                                        </p:attrNameLst>
                                      </p:cBhvr>
                                      <p:to>
                                        <p:strVal val="solid"/>
                                      </p:to>
                                    </p:set>
                                  </p:childTnLst>
                                </p:cTn>
                              </p:par>
                            </p:childTnLst>
                          </p:cTn>
                        </p:par>
                        <p:par>
                          <p:cTn id="22" fill="hold">
                            <p:stCondLst>
                              <p:cond delay="6000"/>
                            </p:stCondLst>
                            <p:childTnLst>
                              <p:par>
                                <p:cTn id="23" presetID="22" presetClass="emph" presetSubtype="0" fill="hold" grpId="0" nodeType="afterEffect">
                                  <p:stCondLst>
                                    <p:cond delay="0"/>
                                  </p:stCondLst>
                                  <p:childTnLst>
                                    <p:animClr clrSpc="hsl" dir="cw">
                                      <p:cBhvr override="childStyle">
                                        <p:cTn id="24" dur="2000" fill="hold"/>
                                        <p:tgtEl>
                                          <p:spTgt spid="5">
                                            <p:txEl>
                                              <p:pRg st="3" end="3"/>
                                            </p:txEl>
                                          </p:spTgt>
                                        </p:tgtEl>
                                        <p:attrNameLst>
                                          <p:attrName>style.color</p:attrName>
                                        </p:attrNameLst>
                                      </p:cBhvr>
                                      <p:by>
                                        <p:hsl h="-7200000" s="0" l="0"/>
                                      </p:by>
                                    </p:animClr>
                                    <p:animClr clrSpc="hsl" dir="cw">
                                      <p:cBhvr>
                                        <p:cTn id="25" dur="2000" fill="hold"/>
                                        <p:tgtEl>
                                          <p:spTgt spid="5">
                                            <p:txEl>
                                              <p:pRg st="3" end="3"/>
                                            </p:txEl>
                                          </p:spTgt>
                                        </p:tgtEl>
                                        <p:attrNameLst>
                                          <p:attrName>fillcolor</p:attrName>
                                        </p:attrNameLst>
                                      </p:cBhvr>
                                      <p:by>
                                        <p:hsl h="-7200000" s="0" l="0"/>
                                      </p:by>
                                    </p:animClr>
                                    <p:animClr clrSpc="hsl" dir="cw">
                                      <p:cBhvr>
                                        <p:cTn id="26" dur="2000" fill="hold"/>
                                        <p:tgtEl>
                                          <p:spTgt spid="5">
                                            <p:txEl>
                                              <p:pRg st="3" end="3"/>
                                            </p:txEl>
                                          </p:spTgt>
                                        </p:tgtEl>
                                        <p:attrNameLst>
                                          <p:attrName>stroke.color</p:attrName>
                                        </p:attrNameLst>
                                      </p:cBhvr>
                                      <p:by>
                                        <p:hsl h="-7200000" s="0" l="0"/>
                                      </p:by>
                                    </p:animClr>
                                    <p:set>
                                      <p:cBhvr>
                                        <p:cTn id="27" dur="2000" fill="hold"/>
                                        <p:tgtEl>
                                          <p:spTgt spid="5">
                                            <p:txEl>
                                              <p:pRg st="3" end="3"/>
                                            </p:txEl>
                                          </p:spTgt>
                                        </p:tgtEl>
                                        <p:attrNameLst>
                                          <p:attrName>fill.type</p:attrName>
                                        </p:attrNameLst>
                                      </p:cBhvr>
                                      <p:to>
                                        <p:strVal val="solid"/>
                                      </p:to>
                                    </p:set>
                                  </p:childTnLst>
                                </p:cTn>
                              </p:par>
                            </p:childTnLst>
                          </p:cTn>
                        </p:par>
                        <p:par>
                          <p:cTn id="28" fill="hold">
                            <p:stCondLst>
                              <p:cond delay="8000"/>
                            </p:stCondLst>
                            <p:childTnLst>
                              <p:par>
                                <p:cTn id="29" presetID="22" presetClass="emph" presetSubtype="0" fill="hold" grpId="0" nodeType="afterEffect">
                                  <p:stCondLst>
                                    <p:cond delay="0"/>
                                  </p:stCondLst>
                                  <p:childTnLst>
                                    <p:animClr clrSpc="hsl" dir="cw">
                                      <p:cBhvr override="childStyle">
                                        <p:cTn id="30" dur="2000" fill="hold"/>
                                        <p:tgtEl>
                                          <p:spTgt spid="5">
                                            <p:txEl>
                                              <p:pRg st="4" end="4"/>
                                            </p:txEl>
                                          </p:spTgt>
                                        </p:tgtEl>
                                        <p:attrNameLst>
                                          <p:attrName>style.color</p:attrName>
                                        </p:attrNameLst>
                                      </p:cBhvr>
                                      <p:by>
                                        <p:hsl h="-7200000" s="0" l="0"/>
                                      </p:by>
                                    </p:animClr>
                                    <p:animClr clrSpc="hsl" dir="cw">
                                      <p:cBhvr>
                                        <p:cTn id="31" dur="2000" fill="hold"/>
                                        <p:tgtEl>
                                          <p:spTgt spid="5">
                                            <p:txEl>
                                              <p:pRg st="4" end="4"/>
                                            </p:txEl>
                                          </p:spTgt>
                                        </p:tgtEl>
                                        <p:attrNameLst>
                                          <p:attrName>fillcolor</p:attrName>
                                        </p:attrNameLst>
                                      </p:cBhvr>
                                      <p:by>
                                        <p:hsl h="-7200000" s="0" l="0"/>
                                      </p:by>
                                    </p:animClr>
                                    <p:animClr clrSpc="hsl" dir="cw">
                                      <p:cBhvr>
                                        <p:cTn id="32" dur="2000" fill="hold"/>
                                        <p:tgtEl>
                                          <p:spTgt spid="5">
                                            <p:txEl>
                                              <p:pRg st="4" end="4"/>
                                            </p:txEl>
                                          </p:spTgt>
                                        </p:tgtEl>
                                        <p:attrNameLst>
                                          <p:attrName>stroke.color</p:attrName>
                                        </p:attrNameLst>
                                      </p:cBhvr>
                                      <p:by>
                                        <p:hsl h="-7200000" s="0" l="0"/>
                                      </p:by>
                                    </p:animClr>
                                    <p:set>
                                      <p:cBhvr>
                                        <p:cTn id="33" dur="2000" fill="hold"/>
                                        <p:tgtEl>
                                          <p:spTgt spid="5">
                                            <p:txEl>
                                              <p:pRg st="4" end="4"/>
                                            </p:txEl>
                                          </p:spTgt>
                                        </p:tgtEl>
                                        <p:attrNameLst>
                                          <p:attrName>fill.type</p:attrName>
                                        </p:attrNameLst>
                                      </p:cBhvr>
                                      <p:to>
                                        <p:strVal val="solid"/>
                                      </p:to>
                                    </p:set>
                                  </p:childTnLst>
                                </p:cTn>
                              </p:par>
                            </p:childTnLst>
                          </p:cTn>
                        </p:par>
                        <p:par>
                          <p:cTn id="34" fill="hold">
                            <p:stCondLst>
                              <p:cond delay="10000"/>
                            </p:stCondLst>
                            <p:childTnLst>
                              <p:par>
                                <p:cTn id="35" presetID="22" presetClass="emph" presetSubtype="0" fill="hold" grpId="0" nodeType="afterEffect">
                                  <p:stCondLst>
                                    <p:cond delay="0"/>
                                  </p:stCondLst>
                                  <p:childTnLst>
                                    <p:animClr clrSpc="hsl" dir="cw">
                                      <p:cBhvr override="childStyle">
                                        <p:cTn id="36" dur="2000" fill="hold"/>
                                        <p:tgtEl>
                                          <p:spTgt spid="5">
                                            <p:txEl>
                                              <p:pRg st="5" end="5"/>
                                            </p:txEl>
                                          </p:spTgt>
                                        </p:tgtEl>
                                        <p:attrNameLst>
                                          <p:attrName>style.color</p:attrName>
                                        </p:attrNameLst>
                                      </p:cBhvr>
                                      <p:by>
                                        <p:hsl h="-7200000" s="0" l="0"/>
                                      </p:by>
                                    </p:animClr>
                                    <p:animClr clrSpc="hsl" dir="cw">
                                      <p:cBhvr>
                                        <p:cTn id="37" dur="2000" fill="hold"/>
                                        <p:tgtEl>
                                          <p:spTgt spid="5">
                                            <p:txEl>
                                              <p:pRg st="5" end="5"/>
                                            </p:txEl>
                                          </p:spTgt>
                                        </p:tgtEl>
                                        <p:attrNameLst>
                                          <p:attrName>fillcolor</p:attrName>
                                        </p:attrNameLst>
                                      </p:cBhvr>
                                      <p:by>
                                        <p:hsl h="-7200000" s="0" l="0"/>
                                      </p:by>
                                    </p:animClr>
                                    <p:animClr clrSpc="hsl" dir="cw">
                                      <p:cBhvr>
                                        <p:cTn id="38" dur="2000" fill="hold"/>
                                        <p:tgtEl>
                                          <p:spTgt spid="5">
                                            <p:txEl>
                                              <p:pRg st="5" end="5"/>
                                            </p:txEl>
                                          </p:spTgt>
                                        </p:tgtEl>
                                        <p:attrNameLst>
                                          <p:attrName>stroke.color</p:attrName>
                                        </p:attrNameLst>
                                      </p:cBhvr>
                                      <p:by>
                                        <p:hsl h="-7200000" s="0" l="0"/>
                                      </p:by>
                                    </p:animClr>
                                    <p:set>
                                      <p:cBhvr>
                                        <p:cTn id="39" dur="2000" fill="hold"/>
                                        <p:tgtEl>
                                          <p:spTgt spid="5">
                                            <p:txEl>
                                              <p:pRg st="5" end="5"/>
                                            </p:txEl>
                                          </p:spTgt>
                                        </p:tgtEl>
                                        <p:attrNameLst>
                                          <p:attrName>fill.type</p:attrName>
                                        </p:attrNameLst>
                                      </p:cBhvr>
                                      <p:to>
                                        <p:strVal val="solid"/>
                                      </p:to>
                                    </p:set>
                                  </p:childTnLst>
                                </p:cTn>
                              </p:par>
                            </p:childTnLst>
                          </p:cTn>
                        </p:par>
                        <p:par>
                          <p:cTn id="40" fill="hold">
                            <p:stCondLst>
                              <p:cond delay="12000"/>
                            </p:stCondLst>
                            <p:childTnLst>
                              <p:par>
                                <p:cTn id="41" presetID="22" presetClass="emph" presetSubtype="0" fill="hold" grpId="0" nodeType="afterEffect">
                                  <p:stCondLst>
                                    <p:cond delay="0"/>
                                  </p:stCondLst>
                                  <p:childTnLst>
                                    <p:animClr clrSpc="hsl" dir="cw">
                                      <p:cBhvr override="childStyle">
                                        <p:cTn id="42" dur="2000" fill="hold"/>
                                        <p:tgtEl>
                                          <p:spTgt spid="5">
                                            <p:txEl>
                                              <p:pRg st="6" end="6"/>
                                            </p:txEl>
                                          </p:spTgt>
                                        </p:tgtEl>
                                        <p:attrNameLst>
                                          <p:attrName>style.color</p:attrName>
                                        </p:attrNameLst>
                                      </p:cBhvr>
                                      <p:by>
                                        <p:hsl h="-7200000" s="0" l="0"/>
                                      </p:by>
                                    </p:animClr>
                                    <p:animClr clrSpc="hsl" dir="cw">
                                      <p:cBhvr>
                                        <p:cTn id="43" dur="2000" fill="hold"/>
                                        <p:tgtEl>
                                          <p:spTgt spid="5">
                                            <p:txEl>
                                              <p:pRg st="6" end="6"/>
                                            </p:txEl>
                                          </p:spTgt>
                                        </p:tgtEl>
                                        <p:attrNameLst>
                                          <p:attrName>fillcolor</p:attrName>
                                        </p:attrNameLst>
                                      </p:cBhvr>
                                      <p:by>
                                        <p:hsl h="-7200000" s="0" l="0"/>
                                      </p:by>
                                    </p:animClr>
                                    <p:animClr clrSpc="hsl" dir="cw">
                                      <p:cBhvr>
                                        <p:cTn id="44" dur="2000" fill="hold"/>
                                        <p:tgtEl>
                                          <p:spTgt spid="5">
                                            <p:txEl>
                                              <p:pRg st="6" end="6"/>
                                            </p:txEl>
                                          </p:spTgt>
                                        </p:tgtEl>
                                        <p:attrNameLst>
                                          <p:attrName>stroke.color</p:attrName>
                                        </p:attrNameLst>
                                      </p:cBhvr>
                                      <p:by>
                                        <p:hsl h="-7200000" s="0" l="0"/>
                                      </p:by>
                                    </p:animClr>
                                    <p:set>
                                      <p:cBhvr>
                                        <p:cTn id="45" dur="2000" fill="hold"/>
                                        <p:tgtEl>
                                          <p:spTgt spid="5">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771550"/>
            <a:ext cx="8291264" cy="648072"/>
          </a:xfrm>
        </p:spPr>
        <p:txBody>
          <a:bodyPr/>
          <a:lstStyle/>
          <a:p>
            <a:r>
              <a:rPr lang="en-US" sz="3200" b="1" dirty="0" smtClean="0"/>
              <a:t>ICAO used SDMX principles in its EDM design</a:t>
            </a:r>
            <a:r>
              <a:rPr lang="en-US" b="1" dirty="0" smtClean="0"/>
              <a:t/>
            </a:r>
            <a:br>
              <a:rPr lang="en-US" b="1" dirty="0" smtClean="0"/>
            </a:br>
            <a:endParaRPr lang="en-US" dirty="0"/>
          </a:p>
        </p:txBody>
      </p:sp>
      <p:sp>
        <p:nvSpPr>
          <p:cNvPr id="3" name="內容版面配置區 2"/>
          <p:cNvSpPr>
            <a:spLocks noGrp="1"/>
          </p:cNvSpPr>
          <p:nvPr>
            <p:ph idx="1"/>
          </p:nvPr>
        </p:nvSpPr>
        <p:spPr>
          <a:xfrm>
            <a:off x="467544" y="1347614"/>
            <a:ext cx="8229600" cy="3373023"/>
          </a:xfrm>
        </p:spPr>
        <p:txBody>
          <a:bodyPr>
            <a:normAutofit fontScale="70000" lnSpcReduction="20000"/>
          </a:bodyPr>
          <a:lstStyle/>
          <a:p>
            <a:pPr algn="just"/>
            <a:r>
              <a:rPr lang="en-US" dirty="0" smtClean="0"/>
              <a:t>Statistical Data and Metadata exchange, is an ISO standard designed to describe statistical data and metadata, normalize their exchange, and improve their efficient sharing across statistical and similar organizations. </a:t>
            </a:r>
          </a:p>
          <a:p>
            <a:pPr marL="0" indent="0" algn="just">
              <a:buNone/>
            </a:pPr>
            <a:endParaRPr lang="en-US" dirty="0" smtClean="0"/>
          </a:p>
          <a:p>
            <a:pPr algn="just"/>
            <a:r>
              <a:rPr lang="en-US" dirty="0" smtClean="0"/>
              <a:t>It provides an integrated approach to facilitating statistical data and metadata exchange, enabling interoperable implementations within and between systems concerned with the exchange, reporting and dissemination of statistical data and their related meta-information. </a:t>
            </a:r>
          </a:p>
          <a:p>
            <a:pPr marL="0" indent="0">
              <a:buNone/>
            </a:pPr>
            <a:endParaRPr lang="en-US" sz="2000" i="1" dirty="0" smtClean="0"/>
          </a:p>
          <a:p>
            <a:pPr marL="0" indent="0">
              <a:buNone/>
            </a:pPr>
            <a:r>
              <a:rPr lang="en-US" sz="2000" i="1" dirty="0" smtClean="0"/>
              <a:t>EDM – Enterprise wide data management</a:t>
            </a:r>
            <a:endParaRPr lang="en-US" sz="2000" i="1" dirty="0"/>
          </a:p>
          <a:p>
            <a:pPr marL="0" indent="0">
              <a:buNone/>
            </a:pPr>
            <a:endParaRPr lang="en-US" dirty="0"/>
          </a:p>
        </p:txBody>
      </p:sp>
    </p:spTree>
    <p:extLst>
      <p:ext uri="{BB962C8B-B14F-4D97-AF65-F5344CB8AC3E}">
        <p14:creationId xmlns:p14="http://schemas.microsoft.com/office/powerpoint/2010/main" val="2913568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t>ICAO used </a:t>
            </a:r>
            <a:r>
              <a:rPr lang="en-US" sz="3200" b="1" dirty="0" smtClean="0"/>
              <a:t>SDMX principles in its EDM design</a:t>
            </a:r>
            <a:endParaRPr lang="en-GB" sz="3200" dirty="0"/>
          </a:p>
        </p:txBody>
      </p:sp>
      <p:sp>
        <p:nvSpPr>
          <p:cNvPr id="3" name="Content Placeholder 2"/>
          <p:cNvSpPr>
            <a:spLocks noGrp="1"/>
          </p:cNvSpPr>
          <p:nvPr>
            <p:ph idx="1"/>
          </p:nvPr>
        </p:nvSpPr>
        <p:spPr/>
        <p:txBody>
          <a:bodyPr/>
          <a:lstStyle/>
          <a:p>
            <a:pPr lvl="0"/>
            <a:r>
              <a:rPr lang="en-US" sz="2800" dirty="0"/>
              <a:t>DSD </a:t>
            </a:r>
            <a:endParaRPr lang="en-US" sz="2800" dirty="0" smtClean="0"/>
          </a:p>
          <a:p>
            <a:pPr lvl="1" indent="-342900" algn="just">
              <a:buFont typeface="Arial" panose="020B0604020202020204" pitchFamily="34" charset="0"/>
              <a:buChar char="-"/>
            </a:pPr>
            <a:r>
              <a:rPr lang="en-US" sz="2400" dirty="0" smtClean="0"/>
              <a:t>Data </a:t>
            </a:r>
            <a:r>
              <a:rPr lang="en-US" sz="2400" dirty="0"/>
              <a:t>Structure Definition (put together metadata describing the structure and organization of our data </a:t>
            </a:r>
            <a:r>
              <a:rPr lang="en-US" sz="2400" dirty="0" smtClean="0"/>
              <a:t>sets, </a:t>
            </a:r>
            <a:r>
              <a:rPr lang="en-US" sz="2400" dirty="0"/>
              <a:t>statistical concepts and attached them to the code lists used within the data set)</a:t>
            </a:r>
            <a:endParaRPr lang="en-GB" sz="2400" dirty="0"/>
          </a:p>
          <a:p>
            <a:endParaRPr lang="en-GB" dirty="0"/>
          </a:p>
        </p:txBody>
      </p:sp>
    </p:spTree>
    <p:extLst>
      <p:ext uri="{BB962C8B-B14F-4D97-AF65-F5344CB8AC3E}">
        <p14:creationId xmlns:p14="http://schemas.microsoft.com/office/powerpoint/2010/main" val="42556180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4420"/>
            <a:ext cx="8219256" cy="857250"/>
          </a:xfrm>
        </p:spPr>
        <p:txBody>
          <a:bodyPr/>
          <a:lstStyle/>
          <a:p>
            <a:pPr algn="l"/>
            <a:r>
              <a:rPr lang="en-US" sz="3200" dirty="0"/>
              <a:t>Enterprise </a:t>
            </a:r>
            <a:r>
              <a:rPr lang="en-US" sz="3200" dirty="0" smtClean="0"/>
              <a:t>Data Management </a:t>
            </a:r>
            <a:r>
              <a:rPr lang="en-US" sz="2400" dirty="0" smtClean="0"/>
              <a:t>(EDM) </a:t>
            </a:r>
            <a:r>
              <a:rPr lang="en-US" sz="3200" dirty="0" smtClean="0"/>
              <a:t>Introduced</a:t>
            </a:r>
            <a:endParaRPr lang="en-GB" dirty="0"/>
          </a:p>
        </p:txBody>
      </p:sp>
      <p:sp>
        <p:nvSpPr>
          <p:cNvPr id="3" name="Content Placeholder 2"/>
          <p:cNvSpPr>
            <a:spLocks noGrp="1"/>
          </p:cNvSpPr>
          <p:nvPr>
            <p:ph idx="1"/>
          </p:nvPr>
        </p:nvSpPr>
        <p:spPr>
          <a:xfrm>
            <a:off x="457200" y="1779662"/>
            <a:ext cx="8229600" cy="2886968"/>
          </a:xfrm>
        </p:spPr>
        <p:txBody>
          <a:bodyPr>
            <a:normAutofit fontScale="62500" lnSpcReduction="20000"/>
          </a:bodyPr>
          <a:lstStyle/>
          <a:p>
            <a:r>
              <a:rPr lang="en-US" dirty="0"/>
              <a:t>2013+</a:t>
            </a:r>
            <a:endParaRPr lang="en-GB" dirty="0"/>
          </a:p>
          <a:p>
            <a:pPr lvl="1"/>
            <a:r>
              <a:rPr lang="en-US" dirty="0">
                <a:solidFill>
                  <a:srgbClr val="7030A0"/>
                </a:solidFill>
              </a:rPr>
              <a:t>Use </a:t>
            </a:r>
            <a:r>
              <a:rPr lang="en-US" dirty="0" smtClean="0">
                <a:solidFill>
                  <a:srgbClr val="7030A0"/>
                </a:solidFill>
              </a:rPr>
              <a:t>SDMX like concept to design, describe </a:t>
            </a:r>
            <a:r>
              <a:rPr lang="en-US" dirty="0">
                <a:solidFill>
                  <a:srgbClr val="7030A0"/>
                </a:solidFill>
              </a:rPr>
              <a:t>data and to facilitate their exchange</a:t>
            </a:r>
            <a:endParaRPr lang="en-GB" dirty="0">
              <a:solidFill>
                <a:srgbClr val="7030A0"/>
              </a:solidFill>
            </a:endParaRPr>
          </a:p>
          <a:p>
            <a:pPr lvl="1"/>
            <a:r>
              <a:rPr lang="en-US" dirty="0">
                <a:solidFill>
                  <a:srgbClr val="7030A0"/>
                </a:solidFill>
              </a:rPr>
              <a:t>This was a business choice of ICAO to reduce duplicity of efforts, cut costs </a:t>
            </a:r>
            <a:endParaRPr lang="en-GB" dirty="0">
              <a:solidFill>
                <a:srgbClr val="7030A0"/>
              </a:solidFill>
            </a:endParaRPr>
          </a:p>
          <a:p>
            <a:pPr lvl="1"/>
            <a:r>
              <a:rPr lang="en-US" dirty="0">
                <a:solidFill>
                  <a:srgbClr val="7030A0"/>
                </a:solidFill>
              </a:rPr>
              <a:t>Has significantly enabled ICAO to scale up the availability of data by bringing into the EDM  data sets from external sources by making them conform to the data description embedded in the EDM</a:t>
            </a:r>
            <a:endParaRPr lang="en-GB" dirty="0">
              <a:solidFill>
                <a:srgbClr val="7030A0"/>
              </a:solidFill>
            </a:endParaRPr>
          </a:p>
          <a:p>
            <a:pPr lvl="1"/>
            <a:r>
              <a:rPr lang="en-US" dirty="0">
                <a:solidFill>
                  <a:srgbClr val="7030A0"/>
                </a:solidFill>
              </a:rPr>
              <a:t>Has significantly facilitated us in meeting needs of different </a:t>
            </a:r>
            <a:r>
              <a:rPr lang="en-US" dirty="0" smtClean="0">
                <a:solidFill>
                  <a:srgbClr val="7030A0"/>
                </a:solidFill>
              </a:rPr>
              <a:t>stakeholders</a:t>
            </a:r>
          </a:p>
          <a:p>
            <a:pPr lvl="2"/>
            <a:r>
              <a:rPr lang="en-US" dirty="0" smtClean="0">
                <a:solidFill>
                  <a:srgbClr val="7030A0"/>
                </a:solidFill>
              </a:rPr>
              <a:t>Improved </a:t>
            </a:r>
            <a:r>
              <a:rPr lang="en-US" dirty="0">
                <a:solidFill>
                  <a:srgbClr val="7030A0"/>
                </a:solidFill>
              </a:rPr>
              <a:t>and expanded our analytics used for informed decision making and policy making</a:t>
            </a:r>
            <a:endParaRPr lang="en-GB" dirty="0">
              <a:solidFill>
                <a:srgbClr val="7030A0"/>
              </a:solidFill>
            </a:endParaRPr>
          </a:p>
        </p:txBody>
      </p:sp>
    </p:spTree>
    <p:extLst>
      <p:ext uri="{BB962C8B-B14F-4D97-AF65-F5344CB8AC3E}">
        <p14:creationId xmlns:p14="http://schemas.microsoft.com/office/powerpoint/2010/main" val="36181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afterEffect">
                                  <p:stCondLst>
                                    <p:cond delay="0"/>
                                  </p:stCondLst>
                                  <p:childTnLst>
                                    <p:set>
                                      <p:cBhvr rctx="PPT">
                                        <p:cTn id="6" dur="indefinite"/>
                                        <p:tgtEl>
                                          <p:spTgt spid="2"/>
                                        </p:tgtEl>
                                        <p:attrNameLst>
                                          <p:attrName>style.opacity</p:attrName>
                                        </p:attrNameLst>
                                      </p:cBhvr>
                                      <p:to>
                                        <p:strVal val="0.5"/>
                                      </p:to>
                                    </p:set>
                                    <p:animEffect filter="image" prLst="opacity: 0.5">
                                      <p:cBhvr rctx="IE">
                                        <p:cTn id="7" dur="indefinite"/>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additive="base">
                                        <p:cTn id="10" dur="2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1" dur="2000" fill="hold"/>
                                        <p:tgtEl>
                                          <p:spTgt spid="3">
                                            <p:txEl>
                                              <p:pRg st="1" end="1"/>
                                            </p:txEl>
                                          </p:spTgt>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additive="base">
                                        <p:cTn id="14" dur="2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5" dur="2000" fill="hold"/>
                                        <p:tgtEl>
                                          <p:spTgt spid="3">
                                            <p:txEl>
                                              <p:pRg st="2" end="2"/>
                                            </p:txEl>
                                          </p:spTgt>
                                        </p:tgtEl>
                                        <p:attrNameLst>
                                          <p:attrName>ppt_y</p:attrName>
                                        </p:attrNameLst>
                                      </p:cBhvr>
                                      <p:tavLst>
                                        <p:tav tm="0">
                                          <p:val>
                                            <p:strVal val="#ppt_y"/>
                                          </p:val>
                                        </p:tav>
                                        <p:tav tm="100000">
                                          <p:val>
                                            <p:strVal val="#ppt_y"/>
                                          </p:val>
                                        </p:tav>
                                      </p:tavLst>
                                    </p:anim>
                                  </p:childTnLst>
                                </p:cTn>
                              </p:par>
                              <p:par>
                                <p:cTn id="16" presetID="8"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amond(in)">
                                      <p:cBhvr>
                                        <p:cTn id="18" dur="2000"/>
                                        <p:tgtEl>
                                          <p:spTgt spid="3">
                                            <p:txEl>
                                              <p:pRg st="3" end="3"/>
                                            </p:txEl>
                                          </p:spTgt>
                                        </p:tgtEl>
                                      </p:cBhvr>
                                    </p:animEffect>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3"/>
          <p:cNvGraphicFramePr/>
          <p:nvPr>
            <p:extLst>
              <p:ext uri="{D42A27DB-BD31-4B8C-83A1-F6EECF244321}">
                <p14:modId xmlns:p14="http://schemas.microsoft.com/office/powerpoint/2010/main" val="3111744887"/>
              </p:ext>
            </p:extLst>
          </p:nvPr>
        </p:nvGraphicFramePr>
        <p:xfrm>
          <a:off x="395536" y="843558"/>
          <a:ext cx="8496944"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afterEffect">
                                  <p:stCondLst>
                                    <p:cond delay="0"/>
                                  </p:stCondLst>
                                  <p:childTnLst>
                                    <p:set>
                                      <p:cBhvr rctx="PPT">
                                        <p:cTn id="6" dur="1000"/>
                                        <p:tgtEl>
                                          <p:spTgt spid="2"/>
                                        </p:tgtEl>
                                        <p:attrNameLst>
                                          <p:attrName>style.opacity</p:attrName>
                                        </p:attrNameLst>
                                      </p:cBhvr>
                                      <p:to>
                                        <p:strVal val="0.5"/>
                                      </p:to>
                                    </p:set>
                                    <p:animEffect filter="image" prLst="opacity: 0.5">
                                      <p:cBhvr rctx="IE">
                                        <p:cTn id="7" dur="1000"/>
                                        <p:tgtEl>
                                          <p:spTgt spid="2"/>
                                        </p:tgtEl>
                                      </p:cBhvr>
                                    </p:animEffect>
                                  </p:childTnLst>
                                </p:cTn>
                              </p:par>
                              <p:par>
                                <p:cTn id="8" presetID="21" presetClass="entr" presetSubtype="3"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3)">
                                      <p:cBhvr>
                                        <p:cTn id="10"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1">
        <p:bldAsOne/>
      </p:bldGraphic>
      <p:bldGraphic spid="2" grpId="2">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Enterprise Data Management(EDM) - </a:t>
            </a:r>
            <a:r>
              <a:rPr lang="en-US" sz="2400" dirty="0"/>
              <a:t>What we did</a:t>
            </a:r>
            <a:r>
              <a:rPr lang="en-GB" sz="3200" dirty="0"/>
              <a:t/>
            </a:r>
            <a:br>
              <a:rPr lang="en-GB" sz="3200" dirty="0"/>
            </a:br>
            <a:endParaRPr lang="en-GB" sz="3200" dirty="0"/>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3381870075"/>
              </p:ext>
            </p:extLst>
          </p:nvPr>
        </p:nvGraphicFramePr>
        <p:xfrm>
          <a:off x="2267744" y="1707654"/>
          <a:ext cx="4609440" cy="2887663"/>
        </p:xfrm>
        <a:graphic>
          <a:graphicData uri="http://schemas.openxmlformats.org/presentationml/2006/ole">
            <mc:AlternateContent xmlns:mc="http://schemas.openxmlformats.org/markup-compatibility/2006">
              <mc:Choice xmlns:v="urn:schemas-microsoft-com:vml" Requires="v">
                <p:oleObj spid="_x0000_s2078" name="Visio" r:id="rId4" imgW="6898339" imgH="4321367" progId="">
                  <p:embed/>
                </p:oleObj>
              </mc:Choice>
              <mc:Fallback>
                <p:oleObj name="Visio" r:id="rId4" imgW="6898339" imgH="4321367" progId="">
                  <p:embed/>
                  <p:pic>
                    <p:nvPicPr>
                      <p:cNvPr id="0" name="Picture 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1707654"/>
                        <a:ext cx="4609440" cy="28876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2655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strVal val="#ppt_w*0.70"/>
                                          </p:val>
                                        </p:tav>
                                        <p:tav tm="100000">
                                          <p:val>
                                            <p:strVal val="#ppt_w"/>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ICAO - Capacity &amp; Efficiency">
      <a:dk1>
        <a:srgbClr val="279DD9"/>
      </a:dk1>
      <a:lt1>
        <a:sysClr val="window" lastClr="FFFFFF"/>
      </a:lt1>
      <a:dk2>
        <a:srgbClr val="006EB7"/>
      </a:dk2>
      <a:lt2>
        <a:srgbClr val="FFFFFF"/>
      </a:lt2>
      <a:accent1>
        <a:srgbClr val="0054A4"/>
      </a:accent1>
      <a:accent2>
        <a:srgbClr val="A1CFEF"/>
      </a:accent2>
      <a:accent3>
        <a:srgbClr val="8DC63F"/>
      </a:accent3>
      <a:accent4>
        <a:srgbClr val="CED8DD"/>
      </a:accent4>
      <a:accent5>
        <a:srgbClr val="8C99A1"/>
      </a:accent5>
      <a:accent6>
        <a:srgbClr val="5A6870"/>
      </a:accent6>
      <a:hlink>
        <a:srgbClr val="39474F"/>
      </a:hlink>
      <a:folHlink>
        <a:srgbClr val="C400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E5415DB041069498E5028C54011C177" ma:contentTypeVersion="1" ma:contentTypeDescription="Create a new document." ma:contentTypeScope="" ma:versionID="25aad04f76d923cff1873a9221965cdf">
  <xsd:schema xmlns:xsd="http://www.w3.org/2001/XMLSchema" xmlns:xs="http://www.w3.org/2001/XMLSchema" xmlns:p="http://schemas.microsoft.com/office/2006/metadata/properties" xmlns:ns2="7b0ce932-0cfe-456f-8102-1a6bc8116a95" targetNamespace="http://schemas.microsoft.com/office/2006/metadata/properties" ma:root="true" ma:fieldsID="d189badd3c57ce00945aad306510860a" ns2:_="">
    <xsd:import namespace="7b0ce932-0cfe-456f-8102-1a6bc8116a95"/>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0ce932-0cfe-456f-8102-1a6bc8116a9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7b0ce932-0cfe-456f-8102-1a6bc8116a95">WXTAS5ZCFHPA-1237-48</_dlc_DocId>
    <_dlc_DocIdUrl xmlns="7b0ce932-0cfe-456f-8102-1a6bc8116a95">
      <Url>http://intranet.icao.lan/osg/COM/_layouts/15/DocIdRedir.aspx?ID=WXTAS5ZCFHPA-1237-48</Url>
      <Description>WXTAS5ZCFHPA-1237-48</Description>
    </_dlc_DocIdUrl>
  </documentManagement>
</p:properties>
</file>

<file path=customXml/itemProps1.xml><?xml version="1.0" encoding="utf-8"?>
<ds:datastoreItem xmlns:ds="http://schemas.openxmlformats.org/officeDocument/2006/customXml" ds:itemID="{904E55BD-F360-4534-8310-64BC9BEC1433}">
  <ds:schemaRefs>
    <ds:schemaRef ds:uri="http://schemas.microsoft.com/sharepoint/v3/contenttype/forms"/>
  </ds:schemaRefs>
</ds:datastoreItem>
</file>

<file path=customXml/itemProps2.xml><?xml version="1.0" encoding="utf-8"?>
<ds:datastoreItem xmlns:ds="http://schemas.openxmlformats.org/officeDocument/2006/customXml" ds:itemID="{13609E74-7CF8-4141-A674-9FACA46373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0ce932-0cfe-456f-8102-1a6bc8116a9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D8F45B9-DBA6-4D28-87FF-D8881452CFEC}">
  <ds:schemaRefs>
    <ds:schemaRef ds:uri="http://schemas.microsoft.com/sharepoint/events"/>
  </ds:schemaRefs>
</ds:datastoreItem>
</file>

<file path=customXml/itemProps4.xml><?xml version="1.0" encoding="utf-8"?>
<ds:datastoreItem xmlns:ds="http://schemas.openxmlformats.org/officeDocument/2006/customXml" ds:itemID="{A06B76F1-7516-4897-8589-8834D7D09883}">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7b0ce932-0cfe-456f-8102-1a6bc8116a95"/>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630</TotalTime>
  <Words>1876</Words>
  <Application>Microsoft Office PowerPoint</Application>
  <PresentationFormat>On-screen Show (16:9)</PresentationFormat>
  <Paragraphs>150</Paragraphs>
  <Slides>16</Slides>
  <Notes>14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新細明體</vt:lpstr>
      <vt:lpstr>Wingdings</vt:lpstr>
      <vt:lpstr>Office Theme</vt:lpstr>
      <vt:lpstr>Visio</vt:lpstr>
      <vt:lpstr>PowerPoint Presentation</vt:lpstr>
      <vt:lpstr>Evolutions of ICAO Statistical data Collection and Exchange </vt:lpstr>
      <vt:lpstr>Pre 2000</vt:lpstr>
      <vt:lpstr>2000-2013</vt:lpstr>
      <vt:lpstr>ICAO used SDMX principles in its EDM design </vt:lpstr>
      <vt:lpstr>ICAO used SDMX principles in its EDM design</vt:lpstr>
      <vt:lpstr>Enterprise Data Management (EDM) Introduced</vt:lpstr>
      <vt:lpstr>PowerPoint Presentation</vt:lpstr>
      <vt:lpstr>Enterprise Data Management(EDM) - What we did </vt:lpstr>
      <vt:lpstr>Integrated approach SHARING DATA FOR IMPROVED ANALYSIS</vt:lpstr>
      <vt:lpstr>Enterprise Data Management - What we did         - Example: Form C (Airline traffic data by Flight Stage, for City pairs)</vt:lpstr>
      <vt:lpstr>PowerPoint Presentation</vt:lpstr>
      <vt:lpstr>Organization scheme</vt:lpstr>
      <vt:lpstr>Compliance and implementation</vt:lpstr>
      <vt:lpstr>Compliance and implementation (Cont’)</vt:lpstr>
      <vt:lpstr>PowerPoint Presentation</vt:lpstr>
    </vt:vector>
  </TitlesOfParts>
  <Company>I.C.A.O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Philbin, Anthony</dc:creator>
  <cp:lastModifiedBy>Sainarayan Ananthanarayan</cp:lastModifiedBy>
  <cp:revision>90</cp:revision>
  <dcterms:created xsi:type="dcterms:W3CDTF">2013-08-20T15:49:37Z</dcterms:created>
  <dcterms:modified xsi:type="dcterms:W3CDTF">2015-09-30T00:54:14Z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0x010100DE5415DB041069498E5028C54011C177</vt:lpwstr>
  </property>
  <property fmtid="{D5CDD505-2E9C-101B-9397-08002B2CF9AE}" pid="3" name="_dlc_DocIdItemGuid">
    <vt:lpwstr>26b5b756-2713-449b-b9e7-70d7e3858d4f</vt:lpwstr>
  </property>
</Properties>
</file>